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6" r:id="rId2"/>
    <p:sldId id="276" r:id="rId3"/>
    <p:sldId id="270" r:id="rId4"/>
    <p:sldId id="272" r:id="rId5"/>
    <p:sldId id="271" r:id="rId6"/>
    <p:sldId id="273" r:id="rId7"/>
    <p:sldId id="283" r:id="rId8"/>
    <p:sldId id="274" r:id="rId9"/>
    <p:sldId id="275" r:id="rId10"/>
    <p:sldId id="279" r:id="rId11"/>
    <p:sldId id="280" r:id="rId12"/>
    <p:sldId id="281" r:id="rId13"/>
    <p:sldId id="282" r:id="rId14"/>
    <p:sldId id="268" r:id="rId15"/>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E8B62C-C570-70D1-2B42-96DE65078203}" name="Freya Ivy Palmer" initials="FIP" userId="S::fip1c23@soton.ac.uk::fe28edcc-d820-46e0-9894-0d82ea8a1900" providerId="AD"/>
  <p188:author id="{8DB29258-B7DA-C4B6-0249-4E065168874A}" name="Imali Manikarachchige" initials="" userId="S::iumm1g23@soton.ac.uk::7a0d0adb-821e-43a8-a616-33fb12a4cec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2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D491B4-3620-4C6E-BDCE-D9BBAF21D10B}" v="124" dt="2024-08-29T15:47:54.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00" autoAdjust="0"/>
    <p:restoredTop sz="86957" autoAdjust="0"/>
  </p:normalViewPr>
  <p:slideViewPr>
    <p:cSldViewPr snapToGrid="0" snapToObjects="1">
      <p:cViewPr varScale="1">
        <p:scale>
          <a:sx n="67" d="100"/>
          <a:sy n="67" d="100"/>
        </p:scale>
        <p:origin x="108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ADD8AA-EFCD-4049-B290-2AD84D79EB78}" type="datetimeFigureOut">
              <a:rPr lang="en-GB" smtClean="0"/>
              <a:t>04/09/2024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230F0-8B93-9541-A11C-5C07D4A256AD}" type="slidenum">
              <a:rPr lang="en-GB" smtClean="0"/>
              <a:t>‹#›</a:t>
            </a:fld>
            <a:endParaRPr lang="en-GB"/>
          </a:p>
        </p:txBody>
      </p:sp>
    </p:spTree>
    <p:extLst>
      <p:ext uri="{BB962C8B-B14F-4D97-AF65-F5344CB8AC3E}">
        <p14:creationId xmlns:p14="http://schemas.microsoft.com/office/powerpoint/2010/main" val="2121973096"/>
      </p:ext>
    </p:extLst>
  </p:cSld>
  <p:clrMap bg1="lt1" tx1="dk1" bg2="lt2" tx2="dk2" accent1="accent1" accent2="accent2" accent3="accent3" accent4="accent4" accent5="accent5" accent6="accent6" hlink="hlink" folHlink="folHlink"/>
  <p:notesStyle>
    <a:lvl1pPr marL="0" algn="l" defTabSz="1371600" rtl="0" eaLnBrk="1" latinLnBrk="0" hangingPunct="1">
      <a:defRPr sz="1800" kern="1200">
        <a:solidFill>
          <a:schemeClr val="tx1"/>
        </a:solidFill>
        <a:latin typeface="+mn-lt"/>
        <a:ea typeface="+mn-ea"/>
        <a:cs typeface="+mn-cs"/>
      </a:defRPr>
    </a:lvl1pPr>
    <a:lvl2pPr marL="685800" algn="l" defTabSz="1371600" rtl="0" eaLnBrk="1" latinLnBrk="0" hangingPunct="1">
      <a:defRPr sz="1800" kern="1200">
        <a:solidFill>
          <a:schemeClr val="tx1"/>
        </a:solidFill>
        <a:latin typeface="+mn-lt"/>
        <a:ea typeface="+mn-ea"/>
        <a:cs typeface="+mn-cs"/>
      </a:defRPr>
    </a:lvl2pPr>
    <a:lvl3pPr marL="1371600" algn="l" defTabSz="1371600" rtl="0" eaLnBrk="1" latinLnBrk="0" hangingPunct="1">
      <a:defRPr sz="1800" kern="1200">
        <a:solidFill>
          <a:schemeClr val="tx1"/>
        </a:solidFill>
        <a:latin typeface="+mn-lt"/>
        <a:ea typeface="+mn-ea"/>
        <a:cs typeface="+mn-cs"/>
      </a:defRPr>
    </a:lvl3pPr>
    <a:lvl4pPr marL="2057400" algn="l" defTabSz="1371600" rtl="0" eaLnBrk="1" latinLnBrk="0" hangingPunct="1">
      <a:defRPr sz="1800" kern="1200">
        <a:solidFill>
          <a:schemeClr val="tx1"/>
        </a:solidFill>
        <a:latin typeface="+mn-lt"/>
        <a:ea typeface="+mn-ea"/>
        <a:cs typeface="+mn-cs"/>
      </a:defRPr>
    </a:lvl4pPr>
    <a:lvl5pPr marL="2743200" algn="l" defTabSz="1371600" rtl="0" eaLnBrk="1" latinLnBrk="0" hangingPunct="1">
      <a:defRPr sz="1800" kern="1200">
        <a:solidFill>
          <a:schemeClr val="tx1"/>
        </a:solidFill>
        <a:latin typeface="+mn-lt"/>
        <a:ea typeface="+mn-ea"/>
        <a:cs typeface="+mn-cs"/>
      </a:defRPr>
    </a:lvl5pPr>
    <a:lvl6pPr marL="3429000" algn="l" defTabSz="1371600" rtl="0" eaLnBrk="1" latinLnBrk="0" hangingPunct="1">
      <a:defRPr sz="1800" kern="1200">
        <a:solidFill>
          <a:schemeClr val="tx1"/>
        </a:solidFill>
        <a:latin typeface="+mn-lt"/>
        <a:ea typeface="+mn-ea"/>
        <a:cs typeface="+mn-cs"/>
      </a:defRPr>
    </a:lvl6pPr>
    <a:lvl7pPr marL="4114800" algn="l" defTabSz="1371600" rtl="0" eaLnBrk="1" latinLnBrk="0" hangingPunct="1">
      <a:defRPr sz="1800" kern="1200">
        <a:solidFill>
          <a:schemeClr val="tx1"/>
        </a:solidFill>
        <a:latin typeface="+mn-lt"/>
        <a:ea typeface="+mn-ea"/>
        <a:cs typeface="+mn-cs"/>
      </a:defRPr>
    </a:lvl7pPr>
    <a:lvl8pPr marL="4800600" algn="l" defTabSz="1371600" rtl="0" eaLnBrk="1" latinLnBrk="0" hangingPunct="1">
      <a:defRPr sz="1800" kern="1200">
        <a:solidFill>
          <a:schemeClr val="tx1"/>
        </a:solidFill>
        <a:latin typeface="+mn-lt"/>
        <a:ea typeface="+mn-ea"/>
        <a:cs typeface="+mn-cs"/>
      </a:defRPr>
    </a:lvl8pPr>
    <a:lvl9pPr marL="5486400" algn="l" defTabSz="13716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there, </a:t>
            </a:r>
          </a:p>
          <a:p>
            <a:r>
              <a:rPr lang="en-GB" dirty="0"/>
              <a:t>SO this tutorial is about causal loop diagrams visualising connections between parts of a system– which are a qualitative tool to map a system</a:t>
            </a:r>
          </a:p>
        </p:txBody>
      </p:sp>
      <p:sp>
        <p:nvSpPr>
          <p:cNvPr id="4" name="Slide Number Placeholder 3"/>
          <p:cNvSpPr>
            <a:spLocks noGrp="1"/>
          </p:cNvSpPr>
          <p:nvPr>
            <p:ph type="sldNum" sz="quarter" idx="5"/>
          </p:nvPr>
        </p:nvSpPr>
        <p:spPr/>
        <p:txBody>
          <a:bodyPr/>
          <a:lstStyle/>
          <a:p>
            <a:fld id="{17F230F0-8B93-9541-A11C-5C07D4A256AD}" type="slidenum">
              <a:rPr lang="en-GB" smtClean="0"/>
              <a:t>1</a:t>
            </a:fld>
            <a:endParaRPr lang="en-GB"/>
          </a:p>
        </p:txBody>
      </p:sp>
    </p:spTree>
    <p:extLst>
      <p:ext uri="{BB962C8B-B14F-4D97-AF65-F5344CB8AC3E}">
        <p14:creationId xmlns:p14="http://schemas.microsoft.com/office/powerpoint/2010/main" val="1324619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Causal relations between</a:t>
            </a:r>
          </a:p>
          <a:p>
            <a:r>
              <a:rPr lang="en-GB" dirty="0"/>
              <a:t>Factors/posit/loops are changed throughout ITERATIVE</a:t>
            </a:r>
          </a:p>
          <a:p>
            <a:r>
              <a:rPr lang="en-GB" dirty="0"/>
              <a:t>This is the variables that influence birth rate, mainly spawning conditions, Also as the number of adult cod increases this increases the amount of spawning hence the first reinforcing loop – EXPLAIN what reinforcing loop means again</a:t>
            </a:r>
          </a:p>
        </p:txBody>
      </p:sp>
      <p:sp>
        <p:nvSpPr>
          <p:cNvPr id="4" name="Slide Number Placeholder 3"/>
          <p:cNvSpPr>
            <a:spLocks noGrp="1"/>
          </p:cNvSpPr>
          <p:nvPr>
            <p:ph type="sldNum" sz="quarter" idx="5"/>
          </p:nvPr>
        </p:nvSpPr>
        <p:spPr/>
        <p:txBody>
          <a:bodyPr/>
          <a:lstStyle/>
          <a:p>
            <a:fld id="{17F230F0-8B93-9541-A11C-5C07D4A256AD}" type="slidenum">
              <a:rPr lang="en-GB" smtClean="0"/>
              <a:t>10</a:t>
            </a:fld>
            <a:endParaRPr lang="en-GB"/>
          </a:p>
        </p:txBody>
      </p:sp>
    </p:spTree>
    <p:extLst>
      <p:ext uri="{BB962C8B-B14F-4D97-AF65-F5344CB8AC3E}">
        <p14:creationId xmlns:p14="http://schemas.microsoft.com/office/powerpoint/2010/main" val="1475839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Causal relations between</a:t>
            </a:r>
          </a:p>
          <a:p>
            <a:r>
              <a:rPr lang="en-GB" dirty="0"/>
              <a:t>Factors/posit/loops are changed throughout ITERATIVE</a:t>
            </a:r>
          </a:p>
          <a:p>
            <a:endParaRPr lang="en-GB" dirty="0"/>
          </a:p>
          <a:p>
            <a:r>
              <a:rPr lang="en-GB" dirty="0"/>
              <a:t>Other things that impact the populations and the amount of juvenile cod </a:t>
            </a:r>
            <a:r>
              <a:rPr lang="en-GB" dirty="0" err="1"/>
              <a:t>growin</a:t>
            </a:r>
            <a:r>
              <a:rPr lang="en-GB" dirty="0"/>
              <a:t> to adult cod is food availability. Both </a:t>
            </a:r>
            <a:r>
              <a:rPr lang="en-GB" dirty="0" err="1"/>
              <a:t>juv</a:t>
            </a:r>
            <a:r>
              <a:rPr lang="en-GB" dirty="0"/>
              <a:t> and adult cod eat a lot of crustaceans. Notice the balancing loop as if the number of cod increases then the crustacean population would decrease. Explain what balancing loop is again</a:t>
            </a:r>
          </a:p>
          <a:p>
            <a:r>
              <a:rPr lang="en-GB" dirty="0"/>
              <a:t> Also adult cod eat juvenile cod which adds the mortality of </a:t>
            </a:r>
            <a:r>
              <a:rPr lang="en-GB" dirty="0" err="1"/>
              <a:t>juv</a:t>
            </a:r>
            <a:r>
              <a:rPr lang="en-GB" dirty="0"/>
              <a:t> cod</a:t>
            </a:r>
          </a:p>
        </p:txBody>
      </p:sp>
      <p:sp>
        <p:nvSpPr>
          <p:cNvPr id="4" name="Slide Number Placeholder 3"/>
          <p:cNvSpPr>
            <a:spLocks noGrp="1"/>
          </p:cNvSpPr>
          <p:nvPr>
            <p:ph type="sldNum" sz="quarter" idx="5"/>
          </p:nvPr>
        </p:nvSpPr>
        <p:spPr/>
        <p:txBody>
          <a:bodyPr/>
          <a:lstStyle/>
          <a:p>
            <a:fld id="{17F230F0-8B93-9541-A11C-5C07D4A256AD}" type="slidenum">
              <a:rPr lang="en-GB" smtClean="0"/>
              <a:t>11</a:t>
            </a:fld>
            <a:endParaRPr lang="en-GB"/>
          </a:p>
        </p:txBody>
      </p:sp>
    </p:spTree>
    <p:extLst>
      <p:ext uri="{BB962C8B-B14F-4D97-AF65-F5344CB8AC3E}">
        <p14:creationId xmlns:p14="http://schemas.microsoft.com/office/powerpoint/2010/main" val="3875359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Causal relations between</a:t>
            </a:r>
          </a:p>
          <a:p>
            <a:r>
              <a:rPr lang="en-GB" dirty="0"/>
              <a:t>Factors/posit/loops are changed throughout ITERATIVE</a:t>
            </a:r>
          </a:p>
          <a:p>
            <a:endParaRPr lang="en-GB" dirty="0"/>
          </a:p>
          <a:p>
            <a:r>
              <a:rPr lang="en-GB" dirty="0"/>
              <a:t>This adds predation. Variables that will impact the predation mortality are the populations of said </a:t>
            </a:r>
            <a:r>
              <a:rPr lang="en-GB" dirty="0" err="1"/>
              <a:t>predetors</a:t>
            </a:r>
            <a:r>
              <a:rPr lang="en-GB" dirty="0"/>
              <a:t>. For cod this is dogfish, marine mammals such as seals and sharks </a:t>
            </a:r>
          </a:p>
        </p:txBody>
      </p:sp>
      <p:sp>
        <p:nvSpPr>
          <p:cNvPr id="4" name="Slide Number Placeholder 3"/>
          <p:cNvSpPr>
            <a:spLocks noGrp="1"/>
          </p:cNvSpPr>
          <p:nvPr>
            <p:ph type="sldNum" sz="quarter" idx="5"/>
          </p:nvPr>
        </p:nvSpPr>
        <p:spPr/>
        <p:txBody>
          <a:bodyPr/>
          <a:lstStyle/>
          <a:p>
            <a:fld id="{17F230F0-8B93-9541-A11C-5C07D4A256AD}" type="slidenum">
              <a:rPr lang="en-GB" smtClean="0"/>
              <a:t>12</a:t>
            </a:fld>
            <a:endParaRPr lang="en-GB"/>
          </a:p>
        </p:txBody>
      </p:sp>
    </p:spTree>
    <p:extLst>
      <p:ext uri="{BB962C8B-B14F-4D97-AF65-F5344CB8AC3E}">
        <p14:creationId xmlns:p14="http://schemas.microsoft.com/office/powerpoint/2010/main" val="2661956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Causal relations between</a:t>
            </a:r>
          </a:p>
          <a:p>
            <a:r>
              <a:rPr lang="en-GB" dirty="0"/>
              <a:t>Factors/posit/loops are changed throughout ITERATIVE</a:t>
            </a:r>
          </a:p>
          <a:p>
            <a:endParaRPr lang="en-GB" dirty="0"/>
          </a:p>
          <a:p>
            <a:r>
              <a:rPr lang="en-GB" dirty="0"/>
              <a:t>This simply just adds in the other mortality factor which leads to cod deaths – this would just be natural deaths such as old age </a:t>
            </a:r>
          </a:p>
        </p:txBody>
      </p:sp>
      <p:sp>
        <p:nvSpPr>
          <p:cNvPr id="4" name="Slide Number Placeholder 3"/>
          <p:cNvSpPr>
            <a:spLocks noGrp="1"/>
          </p:cNvSpPr>
          <p:nvPr>
            <p:ph type="sldNum" sz="quarter" idx="5"/>
          </p:nvPr>
        </p:nvSpPr>
        <p:spPr/>
        <p:txBody>
          <a:bodyPr/>
          <a:lstStyle/>
          <a:p>
            <a:fld id="{17F230F0-8B93-9541-A11C-5C07D4A256AD}" type="slidenum">
              <a:rPr lang="en-GB" smtClean="0"/>
              <a:t>13</a:t>
            </a:fld>
            <a:endParaRPr lang="en-GB"/>
          </a:p>
        </p:txBody>
      </p:sp>
    </p:spTree>
    <p:extLst>
      <p:ext uri="{BB962C8B-B14F-4D97-AF65-F5344CB8AC3E}">
        <p14:creationId xmlns:p14="http://schemas.microsoft.com/office/powerpoint/2010/main" val="4244589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F230F0-8B93-9541-A11C-5C07D4A256AD}" type="slidenum">
              <a:rPr lang="en-GB" smtClean="0"/>
              <a:t>14</a:t>
            </a:fld>
            <a:endParaRPr lang="en-GB"/>
          </a:p>
        </p:txBody>
      </p:sp>
    </p:spTree>
    <p:extLst>
      <p:ext uri="{BB962C8B-B14F-4D97-AF65-F5344CB8AC3E}">
        <p14:creationId xmlns:p14="http://schemas.microsoft.com/office/powerpoint/2010/main" val="3615814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first off what are causal loop diagrams often a qualitative method – they are a tool that goes hand in hand with systems thinking – where you consider the connections between things that you may ordinarily assume are linear. </a:t>
            </a:r>
          </a:p>
          <a:p>
            <a:endParaRPr lang="en-GB" dirty="0"/>
          </a:p>
          <a:p>
            <a:r>
              <a:rPr lang="en-GB" dirty="0"/>
              <a:t>The help to understand a system by understanding the connections between variables and so infer how a system acts. through mapping the connections it allows for </a:t>
            </a:r>
            <a:r>
              <a:rPr lang="en-GB" dirty="0" err="1"/>
              <a:t>interdependcies</a:t>
            </a:r>
            <a:r>
              <a:rPr lang="en-GB" dirty="0"/>
              <a:t> to be identified and helps to visualise complexity </a:t>
            </a:r>
          </a:p>
        </p:txBody>
      </p:sp>
      <p:sp>
        <p:nvSpPr>
          <p:cNvPr id="4" name="Slide Number Placeholder 3"/>
          <p:cNvSpPr>
            <a:spLocks noGrp="1"/>
          </p:cNvSpPr>
          <p:nvPr>
            <p:ph type="sldNum" sz="quarter" idx="5"/>
          </p:nvPr>
        </p:nvSpPr>
        <p:spPr/>
        <p:txBody>
          <a:bodyPr/>
          <a:lstStyle/>
          <a:p>
            <a:fld id="{17F230F0-8B93-9541-A11C-5C07D4A256AD}" type="slidenum">
              <a:rPr lang="en-GB" smtClean="0"/>
              <a:t>2</a:t>
            </a:fld>
            <a:endParaRPr lang="en-GB"/>
          </a:p>
        </p:txBody>
      </p:sp>
    </p:spTree>
    <p:extLst>
      <p:ext uri="{BB962C8B-B14F-4D97-AF65-F5344CB8AC3E}">
        <p14:creationId xmlns:p14="http://schemas.microsoft.com/office/powerpoint/2010/main" val="948377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 causalities and so the system in a deeper way </a:t>
            </a:r>
            <a:r>
              <a:rPr lang="en-GB" dirty="0" err="1"/>
              <a:t>e.g</a:t>
            </a:r>
            <a:r>
              <a:rPr lang="en-GB" dirty="0"/>
              <a:t> Net zero with EVs</a:t>
            </a:r>
          </a:p>
          <a:p>
            <a:r>
              <a:rPr lang="en-GB" dirty="0"/>
              <a:t>Can use in multiple ways such as a literature review tool to discover evidence and research gaps – data for this can be qual or quant</a:t>
            </a:r>
          </a:p>
          <a:p>
            <a:r>
              <a:rPr lang="en-GB" dirty="0"/>
              <a:t>Can help identify root cause of problems and impediments to success such as finding negative reinforcing or balancing feedback loop, trade-offs, and unintended consequences.</a:t>
            </a:r>
          </a:p>
          <a:p>
            <a:r>
              <a:rPr lang="en-GB" dirty="0"/>
              <a:t>Can help with guiding policy changes and support theories of change </a:t>
            </a:r>
          </a:p>
          <a:p>
            <a:endParaRPr lang="en-GB" dirty="0"/>
          </a:p>
          <a:p>
            <a:r>
              <a:rPr lang="en-GB" dirty="0"/>
              <a:t>Although this CLD looks complex , </a:t>
            </a:r>
            <a:r>
              <a:rPr lang="en-GB" dirty="0" err="1"/>
              <a:t>ti</a:t>
            </a:r>
            <a:r>
              <a:rPr lang="en-GB" dirty="0"/>
              <a:t> can be simplified and then show the nature of the feedback loops in more detail. For this example there are two reinforcing loops – as investment increases the cost decreases and so the number of EVs increases… Ans as investment increases, battery range increases, public confidence increases and so does the number of EVs</a:t>
            </a:r>
          </a:p>
        </p:txBody>
      </p:sp>
      <p:sp>
        <p:nvSpPr>
          <p:cNvPr id="4" name="Slide Number Placeholder 3"/>
          <p:cNvSpPr>
            <a:spLocks noGrp="1"/>
          </p:cNvSpPr>
          <p:nvPr>
            <p:ph type="sldNum" sz="quarter" idx="5"/>
          </p:nvPr>
        </p:nvSpPr>
        <p:spPr/>
        <p:txBody>
          <a:bodyPr/>
          <a:lstStyle/>
          <a:p>
            <a:fld id="{17F230F0-8B93-9541-A11C-5C07D4A256AD}" type="slidenum">
              <a:rPr lang="en-GB" smtClean="0"/>
              <a:t>3</a:t>
            </a:fld>
            <a:endParaRPr lang="en-GB"/>
          </a:p>
        </p:txBody>
      </p:sp>
    </p:spTree>
    <p:extLst>
      <p:ext uri="{BB962C8B-B14F-4D97-AF65-F5344CB8AC3E}">
        <p14:creationId xmlns:p14="http://schemas.microsoft.com/office/powerpoint/2010/main" val="144231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CLDs can be as simple (or complex) as you wish </a:t>
            </a:r>
          </a:p>
          <a:p>
            <a:endParaRPr lang="en-GB" dirty="0"/>
          </a:p>
          <a:p>
            <a:r>
              <a:rPr lang="en-GB" dirty="0"/>
              <a:t>Here’s a simple population based CLDs where both reinforcing and balancing loops are present. </a:t>
            </a:r>
          </a:p>
          <a:p>
            <a:r>
              <a:rPr lang="en-GB" dirty="0"/>
              <a:t>The population will only stabilise when the reinforcing loop is equivalent to the balancing (?)</a:t>
            </a:r>
          </a:p>
        </p:txBody>
      </p:sp>
      <p:sp>
        <p:nvSpPr>
          <p:cNvPr id="4" name="Slide Number Placeholder 3"/>
          <p:cNvSpPr>
            <a:spLocks noGrp="1"/>
          </p:cNvSpPr>
          <p:nvPr>
            <p:ph type="sldNum" sz="quarter" idx="5"/>
          </p:nvPr>
        </p:nvSpPr>
        <p:spPr/>
        <p:txBody>
          <a:bodyPr/>
          <a:lstStyle/>
          <a:p>
            <a:fld id="{17F230F0-8B93-9541-A11C-5C07D4A256AD}" type="slidenum">
              <a:rPr lang="en-GB" smtClean="0"/>
              <a:t>4</a:t>
            </a:fld>
            <a:endParaRPr lang="en-GB"/>
          </a:p>
        </p:txBody>
      </p:sp>
    </p:spTree>
    <p:extLst>
      <p:ext uri="{BB962C8B-B14F-4D97-AF65-F5344CB8AC3E}">
        <p14:creationId xmlns:p14="http://schemas.microsoft.com/office/powerpoint/2010/main" val="40816196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 growth </a:t>
            </a:r>
          </a:p>
          <a:p>
            <a:r>
              <a:rPr lang="en-GB" dirty="0"/>
              <a:t>Growth which then </a:t>
            </a:r>
            <a:r>
              <a:rPr lang="en-GB" dirty="0" err="1"/>
              <a:t>Plateus</a:t>
            </a:r>
            <a:endParaRPr lang="en-GB" dirty="0"/>
          </a:p>
        </p:txBody>
      </p:sp>
      <p:sp>
        <p:nvSpPr>
          <p:cNvPr id="4" name="Slide Number Placeholder 3"/>
          <p:cNvSpPr>
            <a:spLocks noGrp="1"/>
          </p:cNvSpPr>
          <p:nvPr>
            <p:ph type="sldNum" sz="quarter" idx="5"/>
          </p:nvPr>
        </p:nvSpPr>
        <p:spPr/>
        <p:txBody>
          <a:bodyPr/>
          <a:lstStyle/>
          <a:p>
            <a:fld id="{17F230F0-8B93-9541-A11C-5C07D4A256AD}" type="slidenum">
              <a:rPr lang="en-GB" smtClean="0"/>
              <a:t>5</a:t>
            </a:fld>
            <a:endParaRPr lang="en-GB"/>
          </a:p>
        </p:txBody>
      </p:sp>
    </p:spTree>
    <p:extLst>
      <p:ext uri="{BB962C8B-B14F-4D97-AF65-F5344CB8AC3E}">
        <p14:creationId xmlns:p14="http://schemas.microsoft.com/office/powerpoint/2010/main" val="200200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 1 = Mind dump list any variables that you believe may be relevant to the system you wish to map. </a:t>
            </a:r>
          </a:p>
          <a:p>
            <a:r>
              <a:rPr lang="en-GB" dirty="0"/>
              <a:t>For this we are looking at the sustainability of cod fisheries </a:t>
            </a:r>
          </a:p>
          <a:p>
            <a:r>
              <a:rPr lang="en-GB" dirty="0"/>
              <a:t>Step 2 = split variables into key themes</a:t>
            </a:r>
          </a:p>
          <a:p>
            <a:r>
              <a:rPr lang="en-GB" dirty="0"/>
              <a:t>When considering the cod fishery’s sustainability you can break it down into three pillars, the environmental, economic, and social. As well as the regulations that act on these. So this step categorises each variable into relevant themes. Note some may be in more than one theme – that’s fine!</a:t>
            </a:r>
          </a:p>
        </p:txBody>
      </p:sp>
      <p:sp>
        <p:nvSpPr>
          <p:cNvPr id="4" name="Slide Number Placeholder 3"/>
          <p:cNvSpPr>
            <a:spLocks noGrp="1"/>
          </p:cNvSpPr>
          <p:nvPr>
            <p:ph type="sldNum" sz="quarter" idx="5"/>
          </p:nvPr>
        </p:nvSpPr>
        <p:spPr/>
        <p:txBody>
          <a:bodyPr/>
          <a:lstStyle/>
          <a:p>
            <a:fld id="{17F230F0-8B93-9541-A11C-5C07D4A256AD}" type="slidenum">
              <a:rPr lang="en-GB" smtClean="0"/>
              <a:t>6</a:t>
            </a:fld>
            <a:endParaRPr lang="en-GB"/>
          </a:p>
        </p:txBody>
      </p:sp>
    </p:spTree>
    <p:extLst>
      <p:ext uri="{BB962C8B-B14F-4D97-AF65-F5344CB8AC3E}">
        <p14:creationId xmlns:p14="http://schemas.microsoft.com/office/powerpoint/2010/main" val="2294763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Step 1 = Mind dump list any variables that you believe may be relevant to the system you wish to map. </a:t>
            </a:r>
          </a:p>
          <a:p>
            <a:r>
              <a:rPr lang="en-GB" dirty="0"/>
              <a:t>For this we are looking at the sustainability of cod fisheries </a:t>
            </a:r>
          </a:p>
          <a:p>
            <a:r>
              <a:rPr lang="en-GB" dirty="0"/>
              <a:t>Step 2 = split variables into key themes</a:t>
            </a:r>
          </a:p>
          <a:p>
            <a:r>
              <a:rPr lang="en-GB" dirty="0"/>
              <a:t>When considering the cod fishery’s sustainability you can break it down into three pillars, the environmental, economic, and social. As well as the regulations that act on these. So this step categorises each variable into relevant themes. Note some may be in more than one theme – that’s fine!</a:t>
            </a:r>
          </a:p>
        </p:txBody>
      </p:sp>
      <p:sp>
        <p:nvSpPr>
          <p:cNvPr id="4" name="Slide Number Placeholder 3"/>
          <p:cNvSpPr>
            <a:spLocks noGrp="1"/>
          </p:cNvSpPr>
          <p:nvPr>
            <p:ph type="sldNum" sz="quarter" idx="5"/>
          </p:nvPr>
        </p:nvSpPr>
        <p:spPr/>
        <p:txBody>
          <a:bodyPr/>
          <a:lstStyle/>
          <a:p>
            <a:fld id="{17F230F0-8B93-9541-A11C-5C07D4A256AD}" type="slidenum">
              <a:rPr lang="en-GB" smtClean="0"/>
              <a:t>7</a:t>
            </a:fld>
            <a:endParaRPr lang="en-GB"/>
          </a:p>
        </p:txBody>
      </p:sp>
    </p:spTree>
    <p:extLst>
      <p:ext uri="{BB962C8B-B14F-4D97-AF65-F5344CB8AC3E}">
        <p14:creationId xmlns:p14="http://schemas.microsoft.com/office/powerpoint/2010/main" val="3787423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Whats</a:t>
            </a:r>
            <a:r>
              <a:rPr lang="en-GB" dirty="0"/>
              <a:t> the research Q/aim</a:t>
            </a:r>
          </a:p>
          <a:p>
            <a:r>
              <a:rPr lang="en-GB" dirty="0"/>
              <a:t>Relate the research Q’s with themes </a:t>
            </a:r>
          </a:p>
          <a:p>
            <a:r>
              <a:rPr lang="en-GB"/>
              <a:t>S</a:t>
            </a:r>
            <a:endParaRPr lang="en-GB" dirty="0"/>
          </a:p>
          <a:p>
            <a:r>
              <a:rPr lang="en-GB" dirty="0"/>
              <a:t>The research Q we are addressing is what impacts cod fish populations – focusing of a fishery perspective</a:t>
            </a:r>
          </a:p>
        </p:txBody>
      </p:sp>
      <p:sp>
        <p:nvSpPr>
          <p:cNvPr id="4" name="Slide Number Placeholder 3"/>
          <p:cNvSpPr>
            <a:spLocks noGrp="1"/>
          </p:cNvSpPr>
          <p:nvPr>
            <p:ph type="sldNum" sz="quarter" idx="5"/>
          </p:nvPr>
        </p:nvSpPr>
        <p:spPr/>
        <p:txBody>
          <a:bodyPr/>
          <a:lstStyle/>
          <a:p>
            <a:fld id="{17F230F0-8B93-9541-A11C-5C07D4A256AD}" type="slidenum">
              <a:rPr lang="en-GB" smtClean="0"/>
              <a:t>8</a:t>
            </a:fld>
            <a:endParaRPr lang="en-GB"/>
          </a:p>
        </p:txBody>
      </p:sp>
    </p:spTree>
    <p:extLst>
      <p:ext uri="{BB962C8B-B14F-4D97-AF65-F5344CB8AC3E}">
        <p14:creationId xmlns:p14="http://schemas.microsoft.com/office/powerpoint/2010/main" val="896269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Causal relations between</a:t>
            </a:r>
          </a:p>
          <a:p>
            <a:r>
              <a:rPr lang="en-GB" dirty="0"/>
              <a:t>Factors/posit/loops are changed throughout ITERATIVE</a:t>
            </a:r>
          </a:p>
          <a:p>
            <a:r>
              <a:rPr lang="en-GB" dirty="0"/>
              <a:t>This is the environmental ecological component of cod fish</a:t>
            </a:r>
          </a:p>
          <a:p>
            <a:endParaRPr lang="en-GB" dirty="0"/>
          </a:p>
          <a:p>
            <a:r>
              <a:rPr lang="en-GB" dirty="0"/>
              <a:t>This is the flow of life for cod populations. Births lead to juvenile cod. Those juvenile cod can either die of natural causes (mort rate) or grow to become adult cod. Once adult cod they then eventually die either naturally, by predators, or by fishing </a:t>
            </a:r>
          </a:p>
        </p:txBody>
      </p:sp>
      <p:sp>
        <p:nvSpPr>
          <p:cNvPr id="4" name="Slide Number Placeholder 3"/>
          <p:cNvSpPr>
            <a:spLocks noGrp="1"/>
          </p:cNvSpPr>
          <p:nvPr>
            <p:ph type="sldNum" sz="quarter" idx="5"/>
          </p:nvPr>
        </p:nvSpPr>
        <p:spPr/>
        <p:txBody>
          <a:bodyPr/>
          <a:lstStyle/>
          <a:p>
            <a:fld id="{17F230F0-8B93-9541-A11C-5C07D4A256AD}" type="slidenum">
              <a:rPr lang="en-GB" smtClean="0"/>
              <a:t>9</a:t>
            </a:fld>
            <a:endParaRPr lang="en-GB"/>
          </a:p>
        </p:txBody>
      </p:sp>
    </p:spTree>
    <p:extLst>
      <p:ext uri="{BB962C8B-B14F-4D97-AF65-F5344CB8AC3E}">
        <p14:creationId xmlns:p14="http://schemas.microsoft.com/office/powerpoint/2010/main" val="11128092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900946"/>
            <a:ext cx="18288000" cy="72582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50" dirty="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544881" y="2346960"/>
            <a:ext cx="17198238" cy="3441258"/>
          </a:xfrm>
          <a:prstGeom prst="rect">
            <a:avLst/>
          </a:prstGeom>
        </p:spPr>
        <p:txBody>
          <a:bodyPr anchor="b"/>
          <a:lstStyle>
            <a:lvl1pPr algn="ctr">
              <a:defRPr sz="9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544881" y="5926332"/>
            <a:ext cx="17198238" cy="2790948"/>
          </a:xfrm>
        </p:spPr>
        <p:txBody>
          <a:bodyPr/>
          <a:lstStyle>
            <a:lvl1pPr marL="0" indent="0" algn="ctr">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544881" y="582460"/>
            <a:ext cx="7759221" cy="71723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16716" y="9374149"/>
            <a:ext cx="1772744" cy="751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043911" y="9336405"/>
            <a:ext cx="756084" cy="761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2811956" y="9378894"/>
            <a:ext cx="2779533" cy="700533"/>
          </a:xfrm>
          <a:prstGeom prst="rect">
            <a:avLst/>
          </a:prstGeom>
        </p:spPr>
      </p:pic>
      <p:pic>
        <p:nvPicPr>
          <p:cNvPr id="8" name="Picture 7">
            <a:extLst>
              <a:ext uri="{FF2B5EF4-FFF2-40B4-BE49-F238E27FC236}">
                <a16:creationId xmlns:a16="http://schemas.microsoft.com/office/drawing/2014/main" id="{0D4EC6D5-1C0E-488C-847D-E6BC6FEF3CE9}"/>
              </a:ext>
            </a:extLst>
          </p:cNvPr>
          <p:cNvPicPr>
            <a:picLocks noChangeAspect="1"/>
          </p:cNvPicPr>
          <p:nvPr userDrawn="1"/>
        </p:nvPicPr>
        <p:blipFill>
          <a:blip r:embed="rId6"/>
          <a:stretch>
            <a:fillRect/>
          </a:stretch>
        </p:blipFill>
        <p:spPr>
          <a:xfrm>
            <a:off x="6732674" y="9424774"/>
            <a:ext cx="3142857" cy="671429"/>
          </a:xfrm>
          <a:prstGeom prst="rect">
            <a:avLst/>
          </a:prstGeom>
        </p:spPr>
      </p:pic>
    </p:spTree>
    <p:extLst>
      <p:ext uri="{BB962C8B-B14F-4D97-AF65-F5344CB8AC3E}">
        <p14:creationId xmlns:p14="http://schemas.microsoft.com/office/powerpoint/2010/main" val="2855364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9665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D75CF-FE81-4D4E-AE17-2E9279689125}"/>
              </a:ext>
            </a:extLst>
          </p:cNvPr>
          <p:cNvSpPr>
            <a:spLocks noGrp="1"/>
          </p:cNvSpPr>
          <p:nvPr>
            <p:ph type="title"/>
          </p:nvPr>
        </p:nvSpPr>
        <p:spPr>
          <a:xfrm>
            <a:off x="544882" y="1451654"/>
            <a:ext cx="6613157" cy="1572221"/>
          </a:xfrm>
          <a:prstGeom prst="rect">
            <a:avLst/>
          </a:prstGeom>
        </p:spPr>
        <p:txBody>
          <a:bodyPr anchor="b"/>
          <a:lstStyle>
            <a:lvl1pPr>
              <a:defRPr sz="4800"/>
            </a:lvl1pPr>
          </a:lstStyle>
          <a:p>
            <a:r>
              <a:rPr lang="en-GB"/>
              <a:t>Click to edit Master title style</a:t>
            </a:r>
          </a:p>
        </p:txBody>
      </p:sp>
      <p:sp>
        <p:nvSpPr>
          <p:cNvPr id="3" name="Content Placeholder 2">
            <a:extLst>
              <a:ext uri="{FF2B5EF4-FFF2-40B4-BE49-F238E27FC236}">
                <a16:creationId xmlns:a16="http://schemas.microsoft.com/office/drawing/2014/main" id="{C865C69E-D9E2-4945-8D10-0A69C219A1E3}"/>
              </a:ext>
            </a:extLst>
          </p:cNvPr>
          <p:cNvSpPr>
            <a:spLocks noGrp="1"/>
          </p:cNvSpPr>
          <p:nvPr>
            <p:ph idx="1"/>
          </p:nvPr>
        </p:nvSpPr>
        <p:spPr>
          <a:xfrm>
            <a:off x="7774782" y="1451653"/>
            <a:ext cx="9968337" cy="7783787"/>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4EFAA12-1017-D24F-BA1C-92103FDAEFCD}"/>
              </a:ext>
            </a:extLst>
          </p:cNvPr>
          <p:cNvSpPr>
            <a:spLocks noGrp="1"/>
          </p:cNvSpPr>
          <p:nvPr>
            <p:ph type="body" sz="half" idx="2"/>
          </p:nvPr>
        </p:nvSpPr>
        <p:spPr>
          <a:xfrm>
            <a:off x="544882" y="3219268"/>
            <a:ext cx="6613157" cy="601617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Tree>
    <p:extLst>
      <p:ext uri="{BB962C8B-B14F-4D97-AF65-F5344CB8AC3E}">
        <p14:creationId xmlns:p14="http://schemas.microsoft.com/office/powerpoint/2010/main" val="2782999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2B756D8-B8E7-9243-A2BE-A2440AAEBEFB}"/>
              </a:ext>
            </a:extLst>
          </p:cNvPr>
          <p:cNvSpPr>
            <a:spLocks noGrp="1"/>
          </p:cNvSpPr>
          <p:nvPr>
            <p:ph type="pic" idx="1"/>
          </p:nvPr>
        </p:nvSpPr>
        <p:spPr>
          <a:xfrm>
            <a:off x="7774782" y="1451655"/>
            <a:ext cx="9968337" cy="7783785"/>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GB"/>
          </a:p>
        </p:txBody>
      </p:sp>
      <p:sp>
        <p:nvSpPr>
          <p:cNvPr id="12" name="Title 1">
            <a:extLst>
              <a:ext uri="{FF2B5EF4-FFF2-40B4-BE49-F238E27FC236}">
                <a16:creationId xmlns:a16="http://schemas.microsoft.com/office/drawing/2014/main" id="{0617FF34-4298-D249-9A85-19BC767418AE}"/>
              </a:ext>
            </a:extLst>
          </p:cNvPr>
          <p:cNvSpPr>
            <a:spLocks noGrp="1"/>
          </p:cNvSpPr>
          <p:nvPr>
            <p:ph type="title"/>
          </p:nvPr>
        </p:nvSpPr>
        <p:spPr>
          <a:xfrm>
            <a:off x="544882" y="1451654"/>
            <a:ext cx="6613157" cy="1572221"/>
          </a:xfrm>
          <a:prstGeom prst="rect">
            <a:avLst/>
          </a:prstGeom>
        </p:spPr>
        <p:txBody>
          <a:bodyPr anchor="b"/>
          <a:lstStyle>
            <a:lvl1pPr>
              <a:defRPr sz="4800"/>
            </a:lvl1pPr>
          </a:lstStyle>
          <a:p>
            <a:r>
              <a:rPr lang="en-GB"/>
              <a:t>Click to edit Master title style</a:t>
            </a:r>
          </a:p>
        </p:txBody>
      </p:sp>
      <p:sp>
        <p:nvSpPr>
          <p:cNvPr id="13" name="Text Placeholder 3">
            <a:extLst>
              <a:ext uri="{FF2B5EF4-FFF2-40B4-BE49-F238E27FC236}">
                <a16:creationId xmlns:a16="http://schemas.microsoft.com/office/drawing/2014/main" id="{4F544FF3-EE4A-8745-81B6-51F48CC57D59}"/>
              </a:ext>
            </a:extLst>
          </p:cNvPr>
          <p:cNvSpPr>
            <a:spLocks noGrp="1"/>
          </p:cNvSpPr>
          <p:nvPr>
            <p:ph type="body" sz="half" idx="2"/>
          </p:nvPr>
        </p:nvSpPr>
        <p:spPr>
          <a:xfrm>
            <a:off x="544882" y="3219268"/>
            <a:ext cx="6613157" cy="601617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GB"/>
              <a:t>Click to edit Master text styles</a:t>
            </a:r>
          </a:p>
        </p:txBody>
      </p:sp>
    </p:spTree>
    <p:extLst>
      <p:ext uri="{BB962C8B-B14F-4D97-AF65-F5344CB8AC3E}">
        <p14:creationId xmlns:p14="http://schemas.microsoft.com/office/powerpoint/2010/main" val="1819975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900946"/>
            <a:ext cx="18288000" cy="7258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50"/>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hasCustomPrompt="1"/>
          </p:nvPr>
        </p:nvSpPr>
        <p:spPr>
          <a:xfrm>
            <a:off x="544881" y="5926332"/>
            <a:ext cx="17198238" cy="2790948"/>
          </a:xfrm>
        </p:spPr>
        <p:txBody>
          <a:bodyPr/>
          <a:lstStyle>
            <a:lvl1pPr marL="0" indent="0" algn="ctr">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dirty="0"/>
              <a:t>www.ncrm.ac.uk</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544881" y="582460"/>
            <a:ext cx="7759221" cy="71723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16716" y="9374149"/>
            <a:ext cx="1772744" cy="751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043911" y="9336405"/>
            <a:ext cx="756084" cy="761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2811956" y="9378894"/>
            <a:ext cx="2779533" cy="700533"/>
          </a:xfrm>
          <a:prstGeom prst="rect">
            <a:avLst/>
          </a:prstGeom>
        </p:spPr>
      </p:pic>
      <p:pic>
        <p:nvPicPr>
          <p:cNvPr id="6" name="Picture 5">
            <a:extLst>
              <a:ext uri="{FF2B5EF4-FFF2-40B4-BE49-F238E27FC236}">
                <a16:creationId xmlns:a16="http://schemas.microsoft.com/office/drawing/2014/main" id="{B78C5519-B7E1-4CE8-98B6-98C6C5A57B50}"/>
              </a:ext>
            </a:extLst>
          </p:cNvPr>
          <p:cNvPicPr>
            <a:picLocks noChangeAspect="1"/>
          </p:cNvPicPr>
          <p:nvPr userDrawn="1"/>
        </p:nvPicPr>
        <p:blipFill>
          <a:blip r:embed="rId6"/>
          <a:stretch>
            <a:fillRect/>
          </a:stretch>
        </p:blipFill>
        <p:spPr>
          <a:xfrm>
            <a:off x="6732674" y="9426134"/>
            <a:ext cx="3142857" cy="671429"/>
          </a:xfrm>
          <a:prstGeom prst="rect">
            <a:avLst/>
          </a:prstGeom>
        </p:spPr>
      </p:pic>
    </p:spTree>
    <p:extLst>
      <p:ext uri="{BB962C8B-B14F-4D97-AF65-F5344CB8AC3E}">
        <p14:creationId xmlns:p14="http://schemas.microsoft.com/office/powerpoint/2010/main" val="2393292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900946"/>
            <a:ext cx="18288000" cy="72582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5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544881" y="2346960"/>
            <a:ext cx="17198238" cy="3441258"/>
          </a:xfrm>
          <a:prstGeom prst="rect">
            <a:avLst/>
          </a:prstGeom>
        </p:spPr>
        <p:txBody>
          <a:bodyPr anchor="b"/>
          <a:lstStyle>
            <a:lvl1pPr algn="ctr">
              <a:defRPr sz="9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544881" y="5926332"/>
            <a:ext cx="17198238" cy="2790948"/>
          </a:xfrm>
        </p:spPr>
        <p:txBody>
          <a:bodyPr/>
          <a:lstStyle>
            <a:lvl1pPr marL="0" indent="0" algn="ctr">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544881" y="582460"/>
            <a:ext cx="7759221" cy="71723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16716" y="9374149"/>
            <a:ext cx="1772744" cy="751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043911" y="9336405"/>
            <a:ext cx="756084" cy="761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2811956" y="9378894"/>
            <a:ext cx="2779533" cy="700533"/>
          </a:xfrm>
          <a:prstGeom prst="rect">
            <a:avLst/>
          </a:prstGeom>
        </p:spPr>
      </p:pic>
      <p:pic>
        <p:nvPicPr>
          <p:cNvPr id="8" name="Picture 7">
            <a:extLst>
              <a:ext uri="{FF2B5EF4-FFF2-40B4-BE49-F238E27FC236}">
                <a16:creationId xmlns:a16="http://schemas.microsoft.com/office/drawing/2014/main" id="{BF20498E-62FC-44C7-A5AE-A35AE88D0EC6}"/>
              </a:ext>
            </a:extLst>
          </p:cNvPr>
          <p:cNvPicPr>
            <a:picLocks noChangeAspect="1"/>
          </p:cNvPicPr>
          <p:nvPr userDrawn="1"/>
        </p:nvPicPr>
        <p:blipFill>
          <a:blip r:embed="rId6"/>
          <a:stretch>
            <a:fillRect/>
          </a:stretch>
        </p:blipFill>
        <p:spPr>
          <a:xfrm>
            <a:off x="6732674" y="9424774"/>
            <a:ext cx="3142857" cy="671429"/>
          </a:xfrm>
          <a:prstGeom prst="rect">
            <a:avLst/>
          </a:prstGeom>
        </p:spPr>
      </p:pic>
    </p:spTree>
    <p:extLst>
      <p:ext uri="{BB962C8B-B14F-4D97-AF65-F5344CB8AC3E}">
        <p14:creationId xmlns:p14="http://schemas.microsoft.com/office/powerpoint/2010/main" val="297593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900946"/>
            <a:ext cx="18288000" cy="72582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5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544881" y="2346960"/>
            <a:ext cx="17198238" cy="3441258"/>
          </a:xfrm>
          <a:prstGeom prst="rect">
            <a:avLst/>
          </a:prstGeom>
        </p:spPr>
        <p:txBody>
          <a:bodyPr anchor="b"/>
          <a:lstStyle>
            <a:lvl1pPr algn="ctr">
              <a:defRPr sz="9000">
                <a:solidFill>
                  <a:schemeClr val="accent5"/>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544881" y="5926332"/>
            <a:ext cx="17198238" cy="2790948"/>
          </a:xfrm>
        </p:spPr>
        <p:txBody>
          <a:bodyPr/>
          <a:lstStyle>
            <a:lvl1pPr marL="0" indent="0" algn="ctr">
              <a:buNone/>
              <a:defRPr sz="3600">
                <a:solidFill>
                  <a:schemeClr val="accent5"/>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544881" y="582460"/>
            <a:ext cx="7759221" cy="71723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16716" y="9374149"/>
            <a:ext cx="1772744" cy="751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043911" y="9336405"/>
            <a:ext cx="756084" cy="761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2811956" y="9378894"/>
            <a:ext cx="2779533" cy="700533"/>
          </a:xfrm>
          <a:prstGeom prst="rect">
            <a:avLst/>
          </a:prstGeom>
        </p:spPr>
      </p:pic>
      <p:pic>
        <p:nvPicPr>
          <p:cNvPr id="8" name="Picture 7">
            <a:extLst>
              <a:ext uri="{FF2B5EF4-FFF2-40B4-BE49-F238E27FC236}">
                <a16:creationId xmlns:a16="http://schemas.microsoft.com/office/drawing/2014/main" id="{7FC403FE-61E7-4335-AC11-5FAD3B7A0AB9}"/>
              </a:ext>
            </a:extLst>
          </p:cNvPr>
          <p:cNvPicPr>
            <a:picLocks noChangeAspect="1"/>
          </p:cNvPicPr>
          <p:nvPr userDrawn="1"/>
        </p:nvPicPr>
        <p:blipFill>
          <a:blip r:embed="rId6"/>
          <a:stretch>
            <a:fillRect/>
          </a:stretch>
        </p:blipFill>
        <p:spPr>
          <a:xfrm>
            <a:off x="6732674" y="9426134"/>
            <a:ext cx="3142857" cy="671429"/>
          </a:xfrm>
          <a:prstGeom prst="rect">
            <a:avLst/>
          </a:prstGeom>
        </p:spPr>
      </p:pic>
    </p:spTree>
    <p:extLst>
      <p:ext uri="{BB962C8B-B14F-4D97-AF65-F5344CB8AC3E}">
        <p14:creationId xmlns:p14="http://schemas.microsoft.com/office/powerpoint/2010/main" val="141169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4">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7628E6-B12D-5448-844A-4D0654447B37}"/>
              </a:ext>
            </a:extLst>
          </p:cNvPr>
          <p:cNvSpPr/>
          <p:nvPr userDrawn="1"/>
        </p:nvSpPr>
        <p:spPr>
          <a:xfrm>
            <a:off x="0" y="1900946"/>
            <a:ext cx="18288000" cy="72582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050"/>
          </a:p>
        </p:txBody>
      </p:sp>
      <p:sp>
        <p:nvSpPr>
          <p:cNvPr id="2" name="Title 1">
            <a:extLst>
              <a:ext uri="{FF2B5EF4-FFF2-40B4-BE49-F238E27FC236}">
                <a16:creationId xmlns:a16="http://schemas.microsoft.com/office/drawing/2014/main" id="{7063748C-7BF2-404A-AC72-C23BCD2F8F7F}"/>
              </a:ext>
            </a:extLst>
          </p:cNvPr>
          <p:cNvSpPr>
            <a:spLocks noGrp="1"/>
          </p:cNvSpPr>
          <p:nvPr>
            <p:ph type="ctrTitle"/>
          </p:nvPr>
        </p:nvSpPr>
        <p:spPr>
          <a:xfrm>
            <a:off x="544881" y="2346960"/>
            <a:ext cx="17198238" cy="3441258"/>
          </a:xfrm>
          <a:prstGeom prst="rect">
            <a:avLst/>
          </a:prstGeom>
        </p:spPr>
        <p:txBody>
          <a:bodyPr anchor="b"/>
          <a:lstStyle>
            <a:lvl1pPr algn="ctr">
              <a:defRPr sz="9000">
                <a:solidFill>
                  <a:schemeClr val="bg1"/>
                </a:solidFill>
              </a:defRPr>
            </a:lvl1pPr>
          </a:lstStyle>
          <a:p>
            <a:r>
              <a:rPr lang="en-GB"/>
              <a:t>Click to edit Master title style</a:t>
            </a:r>
          </a:p>
        </p:txBody>
      </p:sp>
      <p:sp>
        <p:nvSpPr>
          <p:cNvPr id="3" name="Subtitle 2">
            <a:extLst>
              <a:ext uri="{FF2B5EF4-FFF2-40B4-BE49-F238E27FC236}">
                <a16:creationId xmlns:a16="http://schemas.microsoft.com/office/drawing/2014/main" id="{7A51F9B3-6AC9-AF47-819F-942053CCBC8B}"/>
              </a:ext>
            </a:extLst>
          </p:cNvPr>
          <p:cNvSpPr>
            <a:spLocks noGrp="1"/>
          </p:cNvSpPr>
          <p:nvPr>
            <p:ph type="subTitle" idx="1"/>
          </p:nvPr>
        </p:nvSpPr>
        <p:spPr>
          <a:xfrm>
            <a:off x="544881" y="5926332"/>
            <a:ext cx="17198238" cy="2790948"/>
          </a:xfrm>
        </p:spPr>
        <p:txBody>
          <a:bodyPr/>
          <a:lstStyle>
            <a:lvl1pPr marL="0" indent="0" algn="ctr">
              <a:buNone/>
              <a:defRPr sz="3600">
                <a:solidFill>
                  <a:schemeClr val="bg1"/>
                </a:solidFill>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GB"/>
              <a:t>Click to edit Master subtitle style</a:t>
            </a:r>
          </a:p>
        </p:txBody>
      </p:sp>
      <p:pic>
        <p:nvPicPr>
          <p:cNvPr id="11" name="Picture 10">
            <a:extLst>
              <a:ext uri="{FF2B5EF4-FFF2-40B4-BE49-F238E27FC236}">
                <a16:creationId xmlns:a16="http://schemas.microsoft.com/office/drawing/2014/main" id="{77384B1B-FB67-3945-8684-91BF0AE0DEC5}"/>
              </a:ext>
            </a:extLst>
          </p:cNvPr>
          <p:cNvPicPr>
            <a:picLocks noChangeAspect="1"/>
          </p:cNvPicPr>
          <p:nvPr userDrawn="1"/>
        </p:nvPicPr>
        <p:blipFill>
          <a:blip r:embed="rId2"/>
          <a:stretch>
            <a:fillRect/>
          </a:stretch>
        </p:blipFill>
        <p:spPr>
          <a:xfrm>
            <a:off x="544881" y="582460"/>
            <a:ext cx="7759221" cy="717239"/>
          </a:xfrm>
          <a:prstGeom prst="rect">
            <a:avLst/>
          </a:prstGeom>
        </p:spPr>
      </p:pic>
      <p:pic>
        <p:nvPicPr>
          <p:cNvPr id="9" name="Picture 7" descr="R:\CENTRES\NCRM\Publicity\Logos\Other\TAB_col_white_background.png">
            <a:extLst>
              <a:ext uri="{FF2B5EF4-FFF2-40B4-BE49-F238E27FC236}">
                <a16:creationId xmlns:a16="http://schemas.microsoft.com/office/drawing/2014/main" id="{81AE495C-B492-4C4D-9AF6-92DDCC336583}"/>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016716" y="9374149"/>
            <a:ext cx="1772744" cy="7512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R:\CENTRES\NCRM\Publicity\Logos\Other\298px-University_of_Edinburgh_logo.svg.png">
            <a:extLst>
              <a:ext uri="{FF2B5EF4-FFF2-40B4-BE49-F238E27FC236}">
                <a16:creationId xmlns:a16="http://schemas.microsoft.com/office/drawing/2014/main" id="{E6688575-48E5-7B4A-B014-D341528E139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4043911" y="9336405"/>
            <a:ext cx="756084" cy="7611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icture containing drawing&#10;&#10;Description automatically generated">
            <a:extLst>
              <a:ext uri="{FF2B5EF4-FFF2-40B4-BE49-F238E27FC236}">
                <a16:creationId xmlns:a16="http://schemas.microsoft.com/office/drawing/2014/main" id="{7F18DE1A-82E0-6541-9A23-838A0F31412E}"/>
              </a:ext>
            </a:extLst>
          </p:cNvPr>
          <p:cNvPicPr>
            <a:picLocks noChangeAspect="1"/>
          </p:cNvPicPr>
          <p:nvPr userDrawn="1"/>
        </p:nvPicPr>
        <p:blipFill>
          <a:blip r:embed="rId5"/>
          <a:stretch>
            <a:fillRect/>
          </a:stretch>
        </p:blipFill>
        <p:spPr>
          <a:xfrm>
            <a:off x="2811956" y="9378894"/>
            <a:ext cx="2779533" cy="700533"/>
          </a:xfrm>
          <a:prstGeom prst="rect">
            <a:avLst/>
          </a:prstGeom>
        </p:spPr>
      </p:pic>
      <p:pic>
        <p:nvPicPr>
          <p:cNvPr id="13" name="Picture 12">
            <a:extLst>
              <a:ext uri="{FF2B5EF4-FFF2-40B4-BE49-F238E27FC236}">
                <a16:creationId xmlns:a16="http://schemas.microsoft.com/office/drawing/2014/main" id="{05083779-71FF-47D9-B8A2-14F68818BA39}"/>
              </a:ext>
            </a:extLst>
          </p:cNvPr>
          <p:cNvPicPr>
            <a:picLocks noChangeAspect="1"/>
          </p:cNvPicPr>
          <p:nvPr userDrawn="1"/>
        </p:nvPicPr>
        <p:blipFill>
          <a:blip r:embed="rId6"/>
          <a:stretch>
            <a:fillRect/>
          </a:stretch>
        </p:blipFill>
        <p:spPr>
          <a:xfrm>
            <a:off x="6732674" y="9426134"/>
            <a:ext cx="3142857" cy="671429"/>
          </a:xfrm>
          <a:prstGeom prst="rect">
            <a:avLst/>
          </a:prstGeom>
        </p:spPr>
      </p:pic>
    </p:spTree>
    <p:extLst>
      <p:ext uri="{BB962C8B-B14F-4D97-AF65-F5344CB8AC3E}">
        <p14:creationId xmlns:p14="http://schemas.microsoft.com/office/powerpoint/2010/main" val="209810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28D7D-7D49-6149-85A9-790F6302B6EA}"/>
              </a:ext>
            </a:extLst>
          </p:cNvPr>
          <p:cNvSpPr>
            <a:spLocks noGrp="1"/>
          </p:cNvSpPr>
          <p:nvPr>
            <p:ph type="title"/>
          </p:nvPr>
        </p:nvSpPr>
        <p:spPr>
          <a:xfrm>
            <a:off x="544881" y="1451654"/>
            <a:ext cx="17179188" cy="4980345"/>
          </a:xfrm>
          <a:prstGeom prst="rect">
            <a:avLst/>
          </a:prstGeom>
        </p:spPr>
        <p:txBody>
          <a:bodyPr anchor="b"/>
          <a:lstStyle>
            <a:lvl1pPr>
              <a:defRPr sz="9000"/>
            </a:lvl1pPr>
          </a:lstStyle>
          <a:p>
            <a:r>
              <a:rPr lang="en-GB"/>
              <a:t>Click to edit Master title style</a:t>
            </a:r>
          </a:p>
        </p:txBody>
      </p:sp>
      <p:sp>
        <p:nvSpPr>
          <p:cNvPr id="3" name="Text Placeholder 2">
            <a:extLst>
              <a:ext uri="{FF2B5EF4-FFF2-40B4-BE49-F238E27FC236}">
                <a16:creationId xmlns:a16="http://schemas.microsoft.com/office/drawing/2014/main" id="{ACEC164E-B923-E240-9549-3665C48CF812}"/>
              </a:ext>
            </a:extLst>
          </p:cNvPr>
          <p:cNvSpPr>
            <a:spLocks noGrp="1"/>
          </p:cNvSpPr>
          <p:nvPr>
            <p:ph type="body" idx="1"/>
          </p:nvPr>
        </p:nvSpPr>
        <p:spPr>
          <a:xfrm>
            <a:off x="544881" y="6472479"/>
            <a:ext cx="17179188" cy="283916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110484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270E3-D185-C543-A176-FE39E0825954}"/>
              </a:ext>
            </a:extLst>
          </p:cNvPr>
          <p:cNvSpPr>
            <a:spLocks noGrp="1"/>
          </p:cNvSpPr>
          <p:nvPr>
            <p:ph type="title"/>
          </p:nvPr>
        </p:nvSpPr>
        <p:spPr>
          <a:xfrm>
            <a:off x="544881" y="1451654"/>
            <a:ext cx="17198238" cy="1988345"/>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CA0CB8F3-4A2C-DA4D-A16E-D94E7874353D}"/>
              </a:ext>
            </a:extLst>
          </p:cNvPr>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76358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997A0-490A-784A-A385-F0CA6C7678EF}"/>
              </a:ext>
            </a:extLst>
          </p:cNvPr>
          <p:cNvSpPr>
            <a:spLocks noGrp="1"/>
          </p:cNvSpPr>
          <p:nvPr>
            <p:ph type="title"/>
          </p:nvPr>
        </p:nvSpPr>
        <p:spPr>
          <a:xfrm>
            <a:off x="544881" y="1451654"/>
            <a:ext cx="17198238" cy="1459488"/>
          </a:xfrm>
          <a:prstGeom prst="rect">
            <a:avLst/>
          </a:prstGeom>
        </p:spPr>
        <p:txBody>
          <a:bodyPr/>
          <a:lstStyle/>
          <a:p>
            <a:r>
              <a:rPr lang="en-GB"/>
              <a:t>Click to edit Master title style</a:t>
            </a:r>
          </a:p>
        </p:txBody>
      </p:sp>
      <p:sp>
        <p:nvSpPr>
          <p:cNvPr id="3" name="Content Placeholder 2">
            <a:extLst>
              <a:ext uri="{FF2B5EF4-FFF2-40B4-BE49-F238E27FC236}">
                <a16:creationId xmlns:a16="http://schemas.microsoft.com/office/drawing/2014/main" id="{820E3A61-4AAF-E649-B9B9-0ED494C8F013}"/>
              </a:ext>
            </a:extLst>
          </p:cNvPr>
          <p:cNvSpPr>
            <a:spLocks noGrp="1"/>
          </p:cNvSpPr>
          <p:nvPr>
            <p:ph sz="half" idx="1"/>
          </p:nvPr>
        </p:nvSpPr>
        <p:spPr>
          <a:xfrm>
            <a:off x="544881" y="3268131"/>
            <a:ext cx="8428452" cy="6073989"/>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3907FADD-BF12-F941-A7FA-DA0D0D943A6D}"/>
              </a:ext>
            </a:extLst>
          </p:cNvPr>
          <p:cNvSpPr>
            <a:spLocks noGrp="1"/>
          </p:cNvSpPr>
          <p:nvPr>
            <p:ph sz="half" idx="2"/>
          </p:nvPr>
        </p:nvSpPr>
        <p:spPr>
          <a:xfrm>
            <a:off x="9295878" y="3268131"/>
            <a:ext cx="8447241" cy="607398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152001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70B68ED-93B3-CA48-BD14-08002B653C67}"/>
              </a:ext>
            </a:extLst>
          </p:cNvPr>
          <p:cNvSpPr>
            <a:spLocks noGrp="1"/>
          </p:cNvSpPr>
          <p:nvPr>
            <p:ph type="body" idx="1"/>
          </p:nvPr>
        </p:nvSpPr>
        <p:spPr>
          <a:xfrm>
            <a:off x="540118" y="3268131"/>
            <a:ext cx="8418668" cy="1029387"/>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4" name="Content Placeholder 3">
            <a:extLst>
              <a:ext uri="{FF2B5EF4-FFF2-40B4-BE49-F238E27FC236}">
                <a16:creationId xmlns:a16="http://schemas.microsoft.com/office/drawing/2014/main" id="{FECB3630-FA56-C944-829B-CDE5800343EE}"/>
              </a:ext>
            </a:extLst>
          </p:cNvPr>
          <p:cNvSpPr>
            <a:spLocks noGrp="1"/>
          </p:cNvSpPr>
          <p:nvPr>
            <p:ph sz="half" idx="2"/>
          </p:nvPr>
        </p:nvSpPr>
        <p:spPr>
          <a:xfrm>
            <a:off x="540118" y="4503999"/>
            <a:ext cx="8418668" cy="48381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4FF61A93-23B8-BE4F-B7AB-D0733A8FA513}"/>
              </a:ext>
            </a:extLst>
          </p:cNvPr>
          <p:cNvSpPr>
            <a:spLocks noGrp="1"/>
          </p:cNvSpPr>
          <p:nvPr>
            <p:ph type="body" sz="quarter" idx="3"/>
          </p:nvPr>
        </p:nvSpPr>
        <p:spPr>
          <a:xfrm>
            <a:off x="9295878" y="3268131"/>
            <a:ext cx="8452005" cy="1029387"/>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GB"/>
              <a:t>Click to edit Master text styles</a:t>
            </a:r>
          </a:p>
        </p:txBody>
      </p:sp>
      <p:sp>
        <p:nvSpPr>
          <p:cNvPr id="6" name="Content Placeholder 5">
            <a:extLst>
              <a:ext uri="{FF2B5EF4-FFF2-40B4-BE49-F238E27FC236}">
                <a16:creationId xmlns:a16="http://schemas.microsoft.com/office/drawing/2014/main" id="{D5FF97EC-EC9C-4542-AD36-17998146D92E}"/>
              </a:ext>
            </a:extLst>
          </p:cNvPr>
          <p:cNvSpPr>
            <a:spLocks noGrp="1"/>
          </p:cNvSpPr>
          <p:nvPr>
            <p:ph sz="quarter" idx="4"/>
          </p:nvPr>
        </p:nvSpPr>
        <p:spPr>
          <a:xfrm>
            <a:off x="9295878" y="4503999"/>
            <a:ext cx="8452005" cy="48381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itle 1">
            <a:extLst>
              <a:ext uri="{FF2B5EF4-FFF2-40B4-BE49-F238E27FC236}">
                <a16:creationId xmlns:a16="http://schemas.microsoft.com/office/drawing/2014/main" id="{7B4DD1CF-364C-6F46-BCE5-2169AE16F142}"/>
              </a:ext>
            </a:extLst>
          </p:cNvPr>
          <p:cNvSpPr>
            <a:spLocks noGrp="1"/>
          </p:cNvSpPr>
          <p:nvPr>
            <p:ph type="title"/>
          </p:nvPr>
        </p:nvSpPr>
        <p:spPr>
          <a:xfrm>
            <a:off x="544881" y="1451654"/>
            <a:ext cx="17198238" cy="1459488"/>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2830949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B45BDD3-1A9E-F648-95FA-6F2F7556B7A1}"/>
              </a:ext>
            </a:extLst>
          </p:cNvPr>
          <p:cNvSpPr>
            <a:spLocks noGrp="1"/>
          </p:cNvSpPr>
          <p:nvPr>
            <p:ph type="title"/>
          </p:nvPr>
        </p:nvSpPr>
        <p:spPr>
          <a:xfrm>
            <a:off x="544881" y="1451654"/>
            <a:ext cx="17198238" cy="1459488"/>
          </a:xfrm>
          <a:prstGeom prst="rect">
            <a:avLst/>
          </a:prstGeom>
        </p:spPr>
        <p:txBody>
          <a:bodyPr/>
          <a:lstStyle/>
          <a:p>
            <a:r>
              <a:rPr lang="en-GB"/>
              <a:t>Click to edit Master title style</a:t>
            </a:r>
          </a:p>
        </p:txBody>
      </p:sp>
    </p:spTree>
    <p:extLst>
      <p:ext uri="{BB962C8B-B14F-4D97-AF65-F5344CB8AC3E}">
        <p14:creationId xmlns:p14="http://schemas.microsoft.com/office/powerpoint/2010/main" val="33526822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ADCABCB-53D2-2848-96D0-2209714C4672}"/>
              </a:ext>
            </a:extLst>
          </p:cNvPr>
          <p:cNvSpPr>
            <a:spLocks noGrp="1"/>
          </p:cNvSpPr>
          <p:nvPr>
            <p:ph type="body" idx="1"/>
          </p:nvPr>
        </p:nvSpPr>
        <p:spPr>
          <a:xfrm>
            <a:off x="544881" y="3759413"/>
            <a:ext cx="17198238" cy="556746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 name="Title Placeholder 9">
            <a:extLst>
              <a:ext uri="{FF2B5EF4-FFF2-40B4-BE49-F238E27FC236}">
                <a16:creationId xmlns:a16="http://schemas.microsoft.com/office/drawing/2014/main" id="{AC2D8B6F-598E-8249-89D1-C6BBA7F3BA4F}"/>
              </a:ext>
            </a:extLst>
          </p:cNvPr>
          <p:cNvSpPr>
            <a:spLocks noGrp="1"/>
          </p:cNvSpPr>
          <p:nvPr>
            <p:ph type="title"/>
          </p:nvPr>
        </p:nvSpPr>
        <p:spPr>
          <a:xfrm>
            <a:off x="544881" y="1451654"/>
            <a:ext cx="17198238" cy="1988345"/>
          </a:xfrm>
          <a:prstGeom prst="rect">
            <a:avLst/>
          </a:prstGeom>
        </p:spPr>
        <p:txBody>
          <a:bodyPr vert="horz" lIns="91440" tIns="45720" rIns="91440" bIns="45720" rtlCol="0" anchor="ctr">
            <a:normAutofit/>
          </a:bodyPr>
          <a:lstStyle/>
          <a:p>
            <a:r>
              <a:rPr lang="en-GB" dirty="0"/>
              <a:t>Click to edit Master title style</a:t>
            </a:r>
          </a:p>
        </p:txBody>
      </p:sp>
      <p:pic>
        <p:nvPicPr>
          <p:cNvPr id="13" name="Picture 12">
            <a:extLst>
              <a:ext uri="{FF2B5EF4-FFF2-40B4-BE49-F238E27FC236}">
                <a16:creationId xmlns:a16="http://schemas.microsoft.com/office/drawing/2014/main" id="{7EF70C31-5F59-4D46-8052-4E0D39FFBDB8}"/>
              </a:ext>
              <a:ext uri="{C183D7F6-B498-43B3-948B-1728B52AA6E4}">
                <adec:decorative xmlns:adec="http://schemas.microsoft.com/office/drawing/2017/decorative" val="1"/>
              </a:ext>
            </a:extLst>
          </p:cNvPr>
          <p:cNvPicPr>
            <a:picLocks noChangeAspect="1"/>
          </p:cNvPicPr>
          <p:nvPr userDrawn="1"/>
        </p:nvPicPr>
        <p:blipFill>
          <a:blip r:embed="rId15"/>
          <a:stretch>
            <a:fillRect/>
          </a:stretch>
        </p:blipFill>
        <p:spPr>
          <a:xfrm>
            <a:off x="0" y="9704541"/>
            <a:ext cx="18288000" cy="582459"/>
          </a:xfrm>
          <a:prstGeom prst="rect">
            <a:avLst/>
          </a:prstGeom>
        </p:spPr>
      </p:pic>
    </p:spTree>
    <p:extLst>
      <p:ext uri="{BB962C8B-B14F-4D97-AF65-F5344CB8AC3E}">
        <p14:creationId xmlns:p14="http://schemas.microsoft.com/office/powerpoint/2010/main" val="2636643151"/>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0" r:id="rId4"/>
    <p:sldLayoutId id="2147483651" r:id="rId5"/>
    <p:sldLayoutId id="2147483650" r:id="rId6"/>
    <p:sldLayoutId id="2147483652" r:id="rId7"/>
    <p:sldLayoutId id="2147483653" r:id="rId8"/>
    <p:sldLayoutId id="2147483654" r:id="rId9"/>
    <p:sldLayoutId id="2147483655" r:id="rId10"/>
    <p:sldLayoutId id="2147483656" r:id="rId11"/>
    <p:sldLayoutId id="2147483657" r:id="rId12"/>
    <p:sldLayoutId id="2147483661" r:id="rId13"/>
  </p:sldLayoutIdLst>
  <p:txStyles>
    <p:titleStyle>
      <a:lvl1pPr algn="l" defTabSz="1371600" rtl="0" eaLnBrk="1" latinLnBrk="0" hangingPunct="1">
        <a:lnSpc>
          <a:spcPct val="90000"/>
        </a:lnSpc>
        <a:spcBef>
          <a:spcPct val="0"/>
        </a:spcBef>
        <a:buNone/>
        <a:defRPr sz="5400" b="1" kern="1200">
          <a:solidFill>
            <a:schemeClr val="accent2"/>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tags" Target="../tags/tag2.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24BF3-8D71-FC41-9B7C-67362AE1561D}"/>
              </a:ext>
            </a:extLst>
          </p:cNvPr>
          <p:cNvSpPr>
            <a:spLocks noGrp="1"/>
          </p:cNvSpPr>
          <p:nvPr>
            <p:ph type="ctrTitle"/>
          </p:nvPr>
        </p:nvSpPr>
        <p:spPr>
          <a:xfrm>
            <a:off x="544881" y="3207938"/>
            <a:ext cx="17198238" cy="3153105"/>
          </a:xfrm>
        </p:spPr>
        <p:txBody>
          <a:bodyPr>
            <a:normAutofit/>
          </a:bodyPr>
          <a:lstStyle/>
          <a:p>
            <a:r>
              <a:rPr lang="en-GB" sz="6600" dirty="0"/>
              <a:t>Causal Loop Diagrams – part 1</a:t>
            </a:r>
            <a:br>
              <a:rPr lang="en-GB" sz="6600" dirty="0"/>
            </a:br>
            <a:r>
              <a:rPr lang="en-GB" sz="6600" dirty="0"/>
              <a:t> </a:t>
            </a:r>
            <a:r>
              <a:rPr lang="en-GB" sz="4000" dirty="0"/>
              <a:t>Visualising connections between parts of systems </a:t>
            </a:r>
            <a:br>
              <a:rPr lang="en-GB" sz="6600" dirty="0"/>
            </a:br>
            <a:r>
              <a:rPr lang="en-US" sz="4800" dirty="0"/>
              <a:t> </a:t>
            </a:r>
            <a:endParaRPr lang="en-GB" sz="6600" dirty="0"/>
          </a:p>
        </p:txBody>
      </p:sp>
      <p:sp>
        <p:nvSpPr>
          <p:cNvPr id="3" name="Subtitle 2">
            <a:extLst>
              <a:ext uri="{FF2B5EF4-FFF2-40B4-BE49-F238E27FC236}">
                <a16:creationId xmlns:a16="http://schemas.microsoft.com/office/drawing/2014/main" id="{B2652966-0829-4244-ABC0-F1A8CC7C3184}"/>
              </a:ext>
            </a:extLst>
          </p:cNvPr>
          <p:cNvSpPr>
            <a:spLocks noGrp="1"/>
          </p:cNvSpPr>
          <p:nvPr>
            <p:ph type="subTitle" idx="1"/>
          </p:nvPr>
        </p:nvSpPr>
        <p:spPr>
          <a:xfrm>
            <a:off x="544881" y="6915150"/>
            <a:ext cx="17198238" cy="1455154"/>
          </a:xfrm>
        </p:spPr>
        <p:txBody>
          <a:bodyPr>
            <a:normAutofit fontScale="47500" lnSpcReduction="20000"/>
          </a:bodyPr>
          <a:lstStyle/>
          <a:p>
            <a:r>
              <a:rPr lang="en-GB" sz="7600" dirty="0"/>
              <a:t>Freya Ivy Palmer, Avanthika Kamath, Imali Manikarachchige, Craig Hutton</a:t>
            </a:r>
          </a:p>
          <a:p>
            <a:endParaRPr lang="en-GB" dirty="0"/>
          </a:p>
          <a:p>
            <a:r>
              <a:rPr lang="en-GB" sz="5100" dirty="0"/>
              <a:t>Full resource, see:</a:t>
            </a:r>
            <a:r>
              <a:rPr lang="en-US" sz="5100" dirty="0"/>
              <a:t> https://www.ncrm.ac.uk/resources/online/all/?id</a:t>
            </a:r>
            <a:r>
              <a:rPr lang="en-US" sz="5100"/>
              <a:t>=20845</a:t>
            </a:r>
            <a:endParaRPr lang="en-US" sz="5100" dirty="0"/>
          </a:p>
          <a:p>
            <a:endParaRPr lang="en-GB" sz="5100" dirty="0"/>
          </a:p>
          <a:p>
            <a:endParaRPr lang="en-GB" dirty="0"/>
          </a:p>
          <a:p>
            <a:endParaRPr lang="en-GB" dirty="0"/>
          </a:p>
        </p:txBody>
      </p:sp>
    </p:spTree>
    <p:extLst>
      <p:ext uri="{BB962C8B-B14F-4D97-AF65-F5344CB8AC3E}">
        <p14:creationId xmlns:p14="http://schemas.microsoft.com/office/powerpoint/2010/main" val="1298582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C1C3-91EB-E7AC-08A2-00086F84599F}"/>
              </a:ext>
            </a:extLst>
          </p:cNvPr>
          <p:cNvSpPr>
            <a:spLocks noGrp="1"/>
          </p:cNvSpPr>
          <p:nvPr>
            <p:ph type="title"/>
          </p:nvPr>
        </p:nvSpPr>
        <p:spPr>
          <a:xfrm>
            <a:off x="544881" y="282217"/>
            <a:ext cx="17198238" cy="1459488"/>
          </a:xfrm>
        </p:spPr>
        <p:txBody>
          <a:bodyPr/>
          <a:lstStyle/>
          <a:p>
            <a:r>
              <a:rPr lang="en-GB" dirty="0"/>
              <a:t>Steps to building a CLD</a:t>
            </a:r>
          </a:p>
        </p:txBody>
      </p:sp>
      <p:sp>
        <p:nvSpPr>
          <p:cNvPr id="3" name="TextBox 2">
            <a:extLst>
              <a:ext uri="{FF2B5EF4-FFF2-40B4-BE49-F238E27FC236}">
                <a16:creationId xmlns:a16="http://schemas.microsoft.com/office/drawing/2014/main" id="{857B4228-222A-7335-493A-976F21CA52EB}"/>
              </a:ext>
            </a:extLst>
          </p:cNvPr>
          <p:cNvSpPr txBox="1"/>
          <p:nvPr/>
        </p:nvSpPr>
        <p:spPr>
          <a:xfrm>
            <a:off x="543498" y="1381141"/>
            <a:ext cx="8755778" cy="707886"/>
          </a:xfrm>
          <a:prstGeom prst="rect">
            <a:avLst/>
          </a:prstGeom>
          <a:noFill/>
        </p:spPr>
        <p:txBody>
          <a:bodyPr wrap="square" rtlCol="0">
            <a:spAutoFit/>
          </a:bodyPr>
          <a:lstStyle/>
          <a:p>
            <a:r>
              <a:rPr lang="en-GB" sz="4000" dirty="0">
                <a:solidFill>
                  <a:schemeClr val="accent2">
                    <a:lumMod val="60000"/>
                    <a:lumOff val="40000"/>
                  </a:schemeClr>
                </a:solidFill>
              </a:rPr>
              <a:t>Step 4 – Start drawing CLD iteratively</a:t>
            </a:r>
          </a:p>
        </p:txBody>
      </p:sp>
      <p:pic>
        <p:nvPicPr>
          <p:cNvPr id="6" name="Picture 5" descr="A diagram of a fish&#10;&#10;Description automatically generated">
            <a:extLst>
              <a:ext uri="{FF2B5EF4-FFF2-40B4-BE49-F238E27FC236}">
                <a16:creationId xmlns:a16="http://schemas.microsoft.com/office/drawing/2014/main" id="{FF28B8B6-DC62-8463-2E3E-88AAE7B8B9D6}"/>
              </a:ext>
            </a:extLst>
          </p:cNvPr>
          <p:cNvPicPr>
            <a:picLocks noChangeAspect="1"/>
          </p:cNvPicPr>
          <p:nvPr/>
        </p:nvPicPr>
        <p:blipFill rotWithShape="1">
          <a:blip r:embed="rId3"/>
          <a:srcRect l="6382" t="4266" r="28505" b="55378"/>
          <a:stretch/>
        </p:blipFill>
        <p:spPr>
          <a:xfrm>
            <a:off x="1750520" y="2089027"/>
            <a:ext cx="14786960" cy="6480000"/>
          </a:xfrm>
          <a:prstGeom prst="rect">
            <a:avLst/>
          </a:prstGeom>
        </p:spPr>
      </p:pic>
    </p:spTree>
    <p:extLst>
      <p:ext uri="{BB962C8B-B14F-4D97-AF65-F5344CB8AC3E}">
        <p14:creationId xmlns:p14="http://schemas.microsoft.com/office/powerpoint/2010/main" val="2920040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C1C3-91EB-E7AC-08A2-00086F84599F}"/>
              </a:ext>
            </a:extLst>
          </p:cNvPr>
          <p:cNvSpPr>
            <a:spLocks noGrp="1"/>
          </p:cNvSpPr>
          <p:nvPr>
            <p:ph type="title"/>
          </p:nvPr>
        </p:nvSpPr>
        <p:spPr>
          <a:xfrm>
            <a:off x="544881" y="258891"/>
            <a:ext cx="17198238" cy="1459488"/>
          </a:xfrm>
        </p:spPr>
        <p:txBody>
          <a:bodyPr/>
          <a:lstStyle/>
          <a:p>
            <a:r>
              <a:rPr lang="en-GB" dirty="0"/>
              <a:t>Steps to building a CLD</a:t>
            </a:r>
          </a:p>
        </p:txBody>
      </p:sp>
      <p:sp>
        <p:nvSpPr>
          <p:cNvPr id="3" name="TextBox 2">
            <a:extLst>
              <a:ext uri="{FF2B5EF4-FFF2-40B4-BE49-F238E27FC236}">
                <a16:creationId xmlns:a16="http://schemas.microsoft.com/office/drawing/2014/main" id="{857B4228-222A-7335-493A-976F21CA52EB}"/>
              </a:ext>
            </a:extLst>
          </p:cNvPr>
          <p:cNvSpPr txBox="1"/>
          <p:nvPr/>
        </p:nvSpPr>
        <p:spPr>
          <a:xfrm>
            <a:off x="543630" y="1357228"/>
            <a:ext cx="8755778" cy="707886"/>
          </a:xfrm>
          <a:prstGeom prst="rect">
            <a:avLst/>
          </a:prstGeom>
          <a:noFill/>
        </p:spPr>
        <p:txBody>
          <a:bodyPr wrap="square" rtlCol="0">
            <a:spAutoFit/>
          </a:bodyPr>
          <a:lstStyle/>
          <a:p>
            <a:r>
              <a:rPr lang="en-GB" sz="4000" dirty="0">
                <a:solidFill>
                  <a:schemeClr val="accent2">
                    <a:lumMod val="60000"/>
                    <a:lumOff val="40000"/>
                  </a:schemeClr>
                </a:solidFill>
              </a:rPr>
              <a:t>Step 4 – Start drawing CLD iteratively</a:t>
            </a:r>
          </a:p>
        </p:txBody>
      </p:sp>
      <p:pic>
        <p:nvPicPr>
          <p:cNvPr id="5" name="Picture 4" descr="A diagram of a fish&#10;&#10;Description automatically generated">
            <a:extLst>
              <a:ext uri="{FF2B5EF4-FFF2-40B4-BE49-F238E27FC236}">
                <a16:creationId xmlns:a16="http://schemas.microsoft.com/office/drawing/2014/main" id="{DE2BFD78-0341-E6CE-9B2B-AE2E04A22889}"/>
              </a:ext>
            </a:extLst>
          </p:cNvPr>
          <p:cNvPicPr>
            <a:picLocks noChangeAspect="1"/>
          </p:cNvPicPr>
          <p:nvPr/>
        </p:nvPicPr>
        <p:blipFill rotWithShape="1">
          <a:blip r:embed="rId3"/>
          <a:srcRect l="3868" t="52622" r="30516" b="7377"/>
          <a:stretch/>
        </p:blipFill>
        <p:spPr>
          <a:xfrm>
            <a:off x="1627200" y="2065114"/>
            <a:ext cx="15033600" cy="6480000"/>
          </a:xfrm>
          <a:prstGeom prst="rect">
            <a:avLst/>
          </a:prstGeom>
        </p:spPr>
      </p:pic>
      <p:pic>
        <p:nvPicPr>
          <p:cNvPr id="16" name="Picture 15">
            <a:extLst>
              <a:ext uri="{FF2B5EF4-FFF2-40B4-BE49-F238E27FC236}">
                <a16:creationId xmlns:a16="http://schemas.microsoft.com/office/drawing/2014/main" id="{50F9FE57-5E43-DA32-1DDB-8E72970C9BF6}"/>
              </a:ext>
            </a:extLst>
          </p:cNvPr>
          <p:cNvPicPr>
            <a:picLocks noChangeAspect="1"/>
          </p:cNvPicPr>
          <p:nvPr/>
        </p:nvPicPr>
        <p:blipFill>
          <a:blip r:embed="rId4"/>
          <a:stretch>
            <a:fillRect/>
          </a:stretch>
        </p:blipFill>
        <p:spPr>
          <a:xfrm>
            <a:off x="10586713" y="5223193"/>
            <a:ext cx="254013" cy="234962"/>
          </a:xfrm>
          <a:prstGeom prst="rect">
            <a:avLst/>
          </a:prstGeom>
        </p:spPr>
      </p:pic>
    </p:spTree>
    <p:extLst>
      <p:ext uri="{BB962C8B-B14F-4D97-AF65-F5344CB8AC3E}">
        <p14:creationId xmlns:p14="http://schemas.microsoft.com/office/powerpoint/2010/main" val="195718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C1C3-91EB-E7AC-08A2-00086F84599F}"/>
              </a:ext>
            </a:extLst>
          </p:cNvPr>
          <p:cNvSpPr>
            <a:spLocks noGrp="1"/>
          </p:cNvSpPr>
          <p:nvPr>
            <p:ph type="title"/>
          </p:nvPr>
        </p:nvSpPr>
        <p:spPr>
          <a:xfrm>
            <a:off x="661514" y="200574"/>
            <a:ext cx="17198238" cy="1459488"/>
          </a:xfrm>
        </p:spPr>
        <p:txBody>
          <a:bodyPr/>
          <a:lstStyle/>
          <a:p>
            <a:r>
              <a:rPr lang="en-GB" dirty="0"/>
              <a:t>Steps to building a CLD</a:t>
            </a:r>
          </a:p>
        </p:txBody>
      </p:sp>
      <p:sp>
        <p:nvSpPr>
          <p:cNvPr id="3" name="TextBox 2">
            <a:extLst>
              <a:ext uri="{FF2B5EF4-FFF2-40B4-BE49-F238E27FC236}">
                <a16:creationId xmlns:a16="http://schemas.microsoft.com/office/drawing/2014/main" id="{857B4228-222A-7335-493A-976F21CA52EB}"/>
              </a:ext>
            </a:extLst>
          </p:cNvPr>
          <p:cNvSpPr txBox="1"/>
          <p:nvPr/>
        </p:nvSpPr>
        <p:spPr>
          <a:xfrm>
            <a:off x="660693" y="1299498"/>
            <a:ext cx="8755778" cy="707886"/>
          </a:xfrm>
          <a:prstGeom prst="rect">
            <a:avLst/>
          </a:prstGeom>
          <a:noFill/>
        </p:spPr>
        <p:txBody>
          <a:bodyPr wrap="square" rtlCol="0">
            <a:spAutoFit/>
          </a:bodyPr>
          <a:lstStyle/>
          <a:p>
            <a:r>
              <a:rPr lang="en-GB" sz="4000" dirty="0">
                <a:solidFill>
                  <a:schemeClr val="accent2">
                    <a:lumMod val="60000"/>
                    <a:lumOff val="40000"/>
                  </a:schemeClr>
                </a:solidFill>
              </a:rPr>
              <a:t>Step 4 – Start drawing CLD iteratively</a:t>
            </a:r>
          </a:p>
        </p:txBody>
      </p:sp>
      <p:pic>
        <p:nvPicPr>
          <p:cNvPr id="6" name="Picture 5" descr="A green and black map&#10;&#10;Description automatically generated">
            <a:extLst>
              <a:ext uri="{FF2B5EF4-FFF2-40B4-BE49-F238E27FC236}">
                <a16:creationId xmlns:a16="http://schemas.microsoft.com/office/drawing/2014/main" id="{ED73F352-3F0B-900F-C577-312565785B23}"/>
              </a:ext>
            </a:extLst>
          </p:cNvPr>
          <p:cNvPicPr>
            <a:picLocks noChangeAspect="1"/>
          </p:cNvPicPr>
          <p:nvPr/>
        </p:nvPicPr>
        <p:blipFill rotWithShape="1">
          <a:blip r:embed="rId3"/>
          <a:srcRect l="12542" t="34775" r="22849" b="25860"/>
          <a:stretch/>
        </p:blipFill>
        <p:spPr>
          <a:xfrm>
            <a:off x="1676018" y="2007384"/>
            <a:ext cx="14935964" cy="6480000"/>
          </a:xfrm>
          <a:prstGeom prst="rect">
            <a:avLst/>
          </a:prstGeom>
        </p:spPr>
      </p:pic>
    </p:spTree>
    <p:extLst>
      <p:ext uri="{BB962C8B-B14F-4D97-AF65-F5344CB8AC3E}">
        <p14:creationId xmlns:p14="http://schemas.microsoft.com/office/powerpoint/2010/main" val="50367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C1C3-91EB-E7AC-08A2-00086F84599F}"/>
              </a:ext>
            </a:extLst>
          </p:cNvPr>
          <p:cNvSpPr>
            <a:spLocks noGrp="1"/>
          </p:cNvSpPr>
          <p:nvPr>
            <p:ph type="title"/>
          </p:nvPr>
        </p:nvSpPr>
        <p:spPr>
          <a:xfrm>
            <a:off x="439912" y="118932"/>
            <a:ext cx="17198238" cy="1459488"/>
          </a:xfrm>
        </p:spPr>
        <p:txBody>
          <a:bodyPr/>
          <a:lstStyle/>
          <a:p>
            <a:r>
              <a:rPr lang="en-GB" dirty="0"/>
              <a:t>Steps to building a CLD</a:t>
            </a:r>
          </a:p>
        </p:txBody>
      </p:sp>
      <p:sp>
        <p:nvSpPr>
          <p:cNvPr id="3" name="TextBox 2">
            <a:extLst>
              <a:ext uri="{FF2B5EF4-FFF2-40B4-BE49-F238E27FC236}">
                <a16:creationId xmlns:a16="http://schemas.microsoft.com/office/drawing/2014/main" id="{857B4228-222A-7335-493A-976F21CA52EB}"/>
              </a:ext>
            </a:extLst>
          </p:cNvPr>
          <p:cNvSpPr txBox="1"/>
          <p:nvPr/>
        </p:nvSpPr>
        <p:spPr>
          <a:xfrm>
            <a:off x="438381" y="1217855"/>
            <a:ext cx="8755778" cy="707886"/>
          </a:xfrm>
          <a:prstGeom prst="rect">
            <a:avLst/>
          </a:prstGeom>
          <a:noFill/>
        </p:spPr>
        <p:txBody>
          <a:bodyPr wrap="square" rtlCol="0">
            <a:spAutoFit/>
          </a:bodyPr>
          <a:lstStyle/>
          <a:p>
            <a:r>
              <a:rPr lang="en-GB" sz="4000" dirty="0">
                <a:solidFill>
                  <a:schemeClr val="accent2">
                    <a:lumMod val="60000"/>
                    <a:lumOff val="40000"/>
                  </a:schemeClr>
                </a:solidFill>
              </a:rPr>
              <a:t>Step 4 – Start drawing CLD iteratively</a:t>
            </a:r>
          </a:p>
        </p:txBody>
      </p:sp>
      <p:pic>
        <p:nvPicPr>
          <p:cNvPr id="5" name="Picture 4" descr="A close-up of a diagram&#10;&#10;Description automatically generated">
            <a:extLst>
              <a:ext uri="{FF2B5EF4-FFF2-40B4-BE49-F238E27FC236}">
                <a16:creationId xmlns:a16="http://schemas.microsoft.com/office/drawing/2014/main" id="{12A32884-89D2-E925-0B6D-C4F7F74A1AA2}"/>
              </a:ext>
            </a:extLst>
          </p:cNvPr>
          <p:cNvPicPr>
            <a:picLocks noChangeAspect="1"/>
          </p:cNvPicPr>
          <p:nvPr/>
        </p:nvPicPr>
        <p:blipFill rotWithShape="1">
          <a:blip r:embed="rId3"/>
          <a:srcRect l="8267" t="22578" r="26494" b="38489"/>
          <a:stretch/>
        </p:blipFill>
        <p:spPr>
          <a:xfrm>
            <a:off x="1465644" y="1925741"/>
            <a:ext cx="15356712" cy="6480000"/>
          </a:xfrm>
          <a:prstGeom prst="rect">
            <a:avLst/>
          </a:prstGeom>
        </p:spPr>
      </p:pic>
    </p:spTree>
    <p:extLst>
      <p:ext uri="{BB962C8B-B14F-4D97-AF65-F5344CB8AC3E}">
        <p14:creationId xmlns:p14="http://schemas.microsoft.com/office/powerpoint/2010/main" val="59778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2DE1CC-6C8C-4027-9712-5F5758E9770C}"/>
              </a:ext>
            </a:extLst>
          </p:cNvPr>
          <p:cNvSpPr txBox="1"/>
          <p:nvPr/>
        </p:nvSpPr>
        <p:spPr>
          <a:xfrm>
            <a:off x="0" y="5396957"/>
            <a:ext cx="18288000" cy="646331"/>
          </a:xfrm>
          <a:prstGeom prst="rect">
            <a:avLst/>
          </a:prstGeom>
          <a:noFill/>
        </p:spPr>
        <p:txBody>
          <a:bodyPr wrap="square" rtlCol="0">
            <a:spAutoFit/>
          </a:bodyPr>
          <a:lstStyle/>
          <a:p>
            <a:pPr algn="ctr"/>
            <a:r>
              <a:rPr lang="en-US" sz="3600" dirty="0">
                <a:solidFill>
                  <a:schemeClr val="bg1"/>
                </a:solidFill>
              </a:rPr>
              <a:t>www.ncrm.ac.uk</a:t>
            </a:r>
          </a:p>
        </p:txBody>
      </p:sp>
    </p:spTree>
    <p:extLst>
      <p:ext uri="{BB962C8B-B14F-4D97-AF65-F5344CB8AC3E}">
        <p14:creationId xmlns:p14="http://schemas.microsoft.com/office/powerpoint/2010/main" val="29792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diagram of a diagram of a diagram&#10;&#10;Description automatically generated with medium confidence">
            <a:extLst>
              <a:ext uri="{FF2B5EF4-FFF2-40B4-BE49-F238E27FC236}">
                <a16:creationId xmlns:a16="http://schemas.microsoft.com/office/drawing/2014/main" id="{AF25B188-4D5D-61A1-495D-824F9DB84280}"/>
              </a:ext>
            </a:extLst>
          </p:cNvPr>
          <p:cNvPicPr>
            <a:picLocks noGrp="1" noChangeAspect="1"/>
          </p:cNvPicPr>
          <p:nvPr>
            <p:ph type="pic" idx="1"/>
          </p:nvPr>
        </p:nvPicPr>
        <p:blipFill rotWithShape="1">
          <a:blip r:embed="rId3"/>
          <a:srcRect l="-15302" t="7659" r="-13973" b="3071"/>
          <a:stretch/>
        </p:blipFill>
        <p:spPr>
          <a:xfrm>
            <a:off x="7156629" y="877045"/>
            <a:ext cx="9968337" cy="7783785"/>
          </a:xfrm>
        </p:spPr>
      </p:pic>
      <p:sp>
        <p:nvSpPr>
          <p:cNvPr id="3" name="Title 2">
            <a:extLst>
              <a:ext uri="{FF2B5EF4-FFF2-40B4-BE49-F238E27FC236}">
                <a16:creationId xmlns:a16="http://schemas.microsoft.com/office/drawing/2014/main" id="{BA01D2F4-9D2F-4251-9C12-069B51A89CAA}"/>
              </a:ext>
            </a:extLst>
          </p:cNvPr>
          <p:cNvSpPr>
            <a:spLocks noGrp="1"/>
          </p:cNvSpPr>
          <p:nvPr>
            <p:ph type="title"/>
          </p:nvPr>
        </p:nvSpPr>
        <p:spPr>
          <a:xfrm>
            <a:off x="544882" y="550472"/>
            <a:ext cx="6613157" cy="1572221"/>
          </a:xfrm>
        </p:spPr>
        <p:txBody>
          <a:bodyPr/>
          <a:lstStyle/>
          <a:p>
            <a:r>
              <a:rPr lang="en-GB" dirty="0"/>
              <a:t>What are Causal Loop Diagrams (CLDs)?</a:t>
            </a:r>
          </a:p>
        </p:txBody>
      </p:sp>
      <p:sp>
        <p:nvSpPr>
          <p:cNvPr id="4" name="Text Placeholder 3">
            <a:extLst>
              <a:ext uri="{FF2B5EF4-FFF2-40B4-BE49-F238E27FC236}">
                <a16:creationId xmlns:a16="http://schemas.microsoft.com/office/drawing/2014/main" id="{5589D8A6-D987-FB2D-AC9E-23391D9CDD1C}"/>
              </a:ext>
            </a:extLst>
          </p:cNvPr>
          <p:cNvSpPr>
            <a:spLocks noGrp="1"/>
          </p:cNvSpPr>
          <p:nvPr>
            <p:ph type="body" sz="half" idx="2"/>
          </p:nvPr>
        </p:nvSpPr>
        <p:spPr>
          <a:xfrm>
            <a:off x="1163035" y="2772954"/>
            <a:ext cx="6613157" cy="6016172"/>
          </a:xfrm>
        </p:spPr>
        <p:txBody>
          <a:bodyPr>
            <a:normAutofit lnSpcReduction="10000"/>
          </a:bodyPr>
          <a:lstStyle/>
          <a:p>
            <a:pPr marL="342900" marR="0" lvl="0" indent="-342900" algn="l" defTabSz="1371600" rtl="0" eaLnBrk="1" fontAlgn="auto" latinLnBrk="0" hangingPunct="1">
              <a:lnSpc>
                <a:spcPct val="90000"/>
              </a:lnSpc>
              <a:spcBef>
                <a:spcPts val="1500"/>
              </a:spcBef>
              <a:spcAft>
                <a:spcPts val="0"/>
              </a:spcAft>
              <a:buClrTx/>
              <a:buSzTx/>
              <a:buFont typeface="Arial" panose="020B0604020202020204" pitchFamily="34" charset="0"/>
              <a:buChar char="•"/>
              <a:tabLst/>
              <a:defRPr/>
            </a:pPr>
            <a:r>
              <a:rPr kumimoji="0" lang="en-GB" sz="4200" b="0" i="0" u="none" strike="noStrike" kern="1200" cap="none" spc="0" normalizeH="0" baseline="0" noProof="0" dirty="0">
                <a:ln>
                  <a:noFill/>
                </a:ln>
                <a:solidFill>
                  <a:srgbClr val="545860"/>
                </a:solidFill>
                <a:effectLst/>
                <a:uLnTx/>
                <a:uFillTx/>
                <a:latin typeface="Arial" panose="020B0604020202020204"/>
                <a:ea typeface="+mn-ea"/>
                <a:cs typeface="+mn-cs"/>
              </a:rPr>
              <a:t>Systems thinking approach</a:t>
            </a:r>
          </a:p>
          <a:p>
            <a:pPr marL="342900" marR="0" lvl="0" indent="-342900" algn="l" defTabSz="1371600" rtl="0" eaLnBrk="1" fontAlgn="auto" latinLnBrk="0" hangingPunct="1">
              <a:lnSpc>
                <a:spcPct val="90000"/>
              </a:lnSpc>
              <a:spcBef>
                <a:spcPts val="1500"/>
              </a:spcBef>
              <a:spcAft>
                <a:spcPts val="0"/>
              </a:spcAft>
              <a:buClrTx/>
              <a:buSzTx/>
              <a:buFont typeface="Arial" panose="020B0604020202020204" pitchFamily="34" charset="0"/>
              <a:buChar char="•"/>
              <a:tabLst/>
              <a:defRPr/>
            </a:pPr>
            <a:endParaRPr kumimoji="0" lang="en-GB" sz="4200" b="0" i="0" u="none" strike="noStrike" kern="1200" cap="none" spc="0" normalizeH="0" baseline="0" noProof="0" dirty="0">
              <a:ln>
                <a:noFill/>
              </a:ln>
              <a:solidFill>
                <a:srgbClr val="545860"/>
              </a:solidFill>
              <a:effectLst/>
              <a:uLnTx/>
              <a:uFillTx/>
              <a:latin typeface="Arial" panose="020B0604020202020204"/>
              <a:ea typeface="+mn-ea"/>
              <a:cs typeface="+mn-cs"/>
            </a:endParaRPr>
          </a:p>
          <a:p>
            <a:pPr marL="342900" marR="0" lvl="0" indent="-342900" algn="l" defTabSz="1371600" rtl="0" eaLnBrk="1" fontAlgn="auto" latinLnBrk="0" hangingPunct="1">
              <a:lnSpc>
                <a:spcPct val="90000"/>
              </a:lnSpc>
              <a:spcBef>
                <a:spcPts val="1500"/>
              </a:spcBef>
              <a:spcAft>
                <a:spcPts val="0"/>
              </a:spcAft>
              <a:buClrTx/>
              <a:buSzTx/>
              <a:buFont typeface="Arial" panose="020B0604020202020204" pitchFamily="34" charset="0"/>
              <a:buChar char="•"/>
              <a:tabLst/>
              <a:defRPr/>
            </a:pPr>
            <a:r>
              <a:rPr kumimoji="0" lang="en-GB" sz="4200" b="0" i="0" u="none" strike="noStrike" kern="1200" cap="none" spc="0" normalizeH="0" baseline="0" noProof="0" dirty="0">
                <a:ln>
                  <a:noFill/>
                </a:ln>
                <a:solidFill>
                  <a:srgbClr val="545860"/>
                </a:solidFill>
                <a:effectLst/>
                <a:uLnTx/>
                <a:uFillTx/>
                <a:latin typeface="Arial" panose="020B0604020202020204"/>
                <a:ea typeface="+mn-ea"/>
                <a:cs typeface="+mn-cs"/>
              </a:rPr>
              <a:t>Understand causalities between variables and how a system acts </a:t>
            </a:r>
          </a:p>
          <a:p>
            <a:pPr marL="342900" marR="0" lvl="0" indent="-342900" algn="l" defTabSz="1371600" rtl="0" eaLnBrk="1" fontAlgn="auto" latinLnBrk="0" hangingPunct="1">
              <a:lnSpc>
                <a:spcPct val="90000"/>
              </a:lnSpc>
              <a:spcBef>
                <a:spcPts val="1500"/>
              </a:spcBef>
              <a:spcAft>
                <a:spcPts val="0"/>
              </a:spcAft>
              <a:buClrTx/>
              <a:buSzTx/>
              <a:buFont typeface="Arial" panose="020B0604020202020204" pitchFamily="34" charset="0"/>
              <a:buChar char="•"/>
              <a:tabLst/>
              <a:defRPr/>
            </a:pPr>
            <a:endParaRPr kumimoji="0" lang="en-GB" sz="4200" b="0" i="0" u="none" strike="noStrike" kern="1200" cap="none" spc="0" normalizeH="0" baseline="0" noProof="0" dirty="0">
              <a:ln>
                <a:noFill/>
              </a:ln>
              <a:solidFill>
                <a:srgbClr val="545860"/>
              </a:solidFill>
              <a:effectLst/>
              <a:uLnTx/>
              <a:uFillTx/>
              <a:latin typeface="Arial" panose="020B0604020202020204"/>
              <a:ea typeface="+mn-ea"/>
              <a:cs typeface="+mn-cs"/>
            </a:endParaRPr>
          </a:p>
          <a:p>
            <a:pPr marL="342900" marR="0" lvl="0" indent="-342900" algn="l" defTabSz="1371600" rtl="0" eaLnBrk="1" fontAlgn="auto" latinLnBrk="0" hangingPunct="1">
              <a:lnSpc>
                <a:spcPct val="90000"/>
              </a:lnSpc>
              <a:spcBef>
                <a:spcPts val="1500"/>
              </a:spcBef>
              <a:spcAft>
                <a:spcPts val="0"/>
              </a:spcAft>
              <a:buClrTx/>
              <a:buSzTx/>
              <a:buFont typeface="Arial" panose="020B0604020202020204" pitchFamily="34" charset="0"/>
              <a:buChar char="•"/>
              <a:tabLst/>
              <a:defRPr/>
            </a:pPr>
            <a:r>
              <a:rPr kumimoji="0" lang="en-GB" sz="4200" b="0" i="0" u="none" strike="noStrike" kern="1200" cap="none" spc="0" normalizeH="0" baseline="0" noProof="0" dirty="0">
                <a:ln>
                  <a:noFill/>
                </a:ln>
                <a:solidFill>
                  <a:srgbClr val="545860"/>
                </a:solidFill>
                <a:effectLst/>
                <a:uLnTx/>
                <a:uFillTx/>
                <a:latin typeface="Arial" panose="020B0604020202020204"/>
                <a:ea typeface="+mn-ea"/>
                <a:cs typeface="+mn-cs"/>
              </a:rPr>
              <a:t>Visualisation tool to deal with complexity </a:t>
            </a:r>
          </a:p>
          <a:p>
            <a:endParaRPr lang="en-GB" sz="4200" dirty="0"/>
          </a:p>
        </p:txBody>
      </p:sp>
    </p:spTree>
    <p:extLst>
      <p:ext uri="{BB962C8B-B14F-4D97-AF65-F5344CB8AC3E}">
        <p14:creationId xmlns:p14="http://schemas.microsoft.com/office/powerpoint/2010/main" val="372880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FFE6DD-46F7-5AB8-A4A7-89F99117240E}"/>
              </a:ext>
            </a:extLst>
          </p:cNvPr>
          <p:cNvSpPr>
            <a:spLocks noGrp="1"/>
          </p:cNvSpPr>
          <p:nvPr>
            <p:ph type="title"/>
          </p:nvPr>
        </p:nvSpPr>
        <p:spPr>
          <a:xfrm>
            <a:off x="638188" y="411972"/>
            <a:ext cx="6613157" cy="1049025"/>
          </a:xfrm>
        </p:spPr>
        <p:txBody>
          <a:bodyPr/>
          <a:lstStyle/>
          <a:p>
            <a:r>
              <a:rPr lang="en-GB" dirty="0"/>
              <a:t>Why do CLDs?</a:t>
            </a:r>
          </a:p>
        </p:txBody>
      </p:sp>
      <p:sp>
        <p:nvSpPr>
          <p:cNvPr id="4" name="Text Placeholder 3">
            <a:extLst>
              <a:ext uri="{FF2B5EF4-FFF2-40B4-BE49-F238E27FC236}">
                <a16:creationId xmlns:a16="http://schemas.microsoft.com/office/drawing/2014/main" id="{7AC99DEF-3F27-328C-7F90-6954FA42ACB6}"/>
              </a:ext>
            </a:extLst>
          </p:cNvPr>
          <p:cNvSpPr>
            <a:spLocks noGrp="1"/>
          </p:cNvSpPr>
          <p:nvPr>
            <p:ph type="body" sz="half" idx="2"/>
          </p:nvPr>
        </p:nvSpPr>
        <p:spPr>
          <a:xfrm>
            <a:off x="754821" y="2286207"/>
            <a:ext cx="6613157" cy="6016172"/>
          </a:xfrm>
        </p:spPr>
        <p:txBody>
          <a:bodyPr>
            <a:normAutofit fontScale="92500" lnSpcReduction="10000"/>
          </a:bodyPr>
          <a:lstStyle/>
          <a:p>
            <a:pPr marL="571500" indent="-571500">
              <a:buFont typeface="Arial" panose="020B0604020202020204" pitchFamily="34" charset="0"/>
              <a:buChar char="•"/>
            </a:pPr>
            <a:r>
              <a:rPr lang="en-GB" sz="4200" dirty="0"/>
              <a:t>Holistic deeper  understanding </a:t>
            </a:r>
          </a:p>
          <a:p>
            <a:pPr marL="571500" indent="-571500">
              <a:buFont typeface="Arial" panose="020B0604020202020204" pitchFamily="34" charset="0"/>
              <a:buChar char="•"/>
            </a:pPr>
            <a:endParaRPr lang="en-GB" sz="4200" dirty="0"/>
          </a:p>
          <a:p>
            <a:pPr marL="571500" indent="-571500">
              <a:buFont typeface="Arial" panose="020B0604020202020204" pitchFamily="34" charset="0"/>
              <a:buChar char="•"/>
            </a:pPr>
            <a:r>
              <a:rPr lang="en-GB" sz="4200" dirty="0"/>
              <a:t>Discover research gaps</a:t>
            </a:r>
          </a:p>
          <a:p>
            <a:pPr marL="571500" indent="-571500">
              <a:buFont typeface="Arial" panose="020B0604020202020204" pitchFamily="34" charset="0"/>
              <a:buChar char="•"/>
            </a:pPr>
            <a:endParaRPr lang="en-GB" sz="4200" dirty="0"/>
          </a:p>
          <a:p>
            <a:pPr marL="571500" indent="-571500">
              <a:buFont typeface="Arial" panose="020B0604020202020204" pitchFamily="34" charset="0"/>
              <a:buChar char="•"/>
            </a:pPr>
            <a:r>
              <a:rPr lang="en-GB" sz="4200" dirty="0"/>
              <a:t>Identify root causes of a problem </a:t>
            </a:r>
          </a:p>
          <a:p>
            <a:pPr marL="571500" indent="-571500">
              <a:buFont typeface="Arial" panose="020B0604020202020204" pitchFamily="34" charset="0"/>
              <a:buChar char="•"/>
            </a:pPr>
            <a:endParaRPr lang="en-GB" sz="4200" dirty="0"/>
          </a:p>
          <a:p>
            <a:pPr marL="571500" indent="-571500">
              <a:buFont typeface="Arial" panose="020B0604020202020204" pitchFamily="34" charset="0"/>
              <a:buChar char="•"/>
            </a:pPr>
            <a:r>
              <a:rPr lang="en-GB" sz="4200" dirty="0"/>
              <a:t>Policy outputs</a:t>
            </a:r>
          </a:p>
          <a:p>
            <a:pPr marL="571500" indent="-571500">
              <a:buFont typeface="Arial" panose="020B0604020202020204" pitchFamily="34" charset="0"/>
              <a:buChar char="•"/>
            </a:pPr>
            <a:endParaRPr lang="en-GB" sz="4200" dirty="0"/>
          </a:p>
        </p:txBody>
      </p:sp>
      <p:pic>
        <p:nvPicPr>
          <p:cNvPr id="9" name="Picture Placeholder 8">
            <a:extLst>
              <a:ext uri="{FF2B5EF4-FFF2-40B4-BE49-F238E27FC236}">
                <a16:creationId xmlns:a16="http://schemas.microsoft.com/office/drawing/2014/main" id="{F375A465-E3E0-624F-E342-FF03D666CFE5}"/>
              </a:ext>
            </a:extLst>
          </p:cNvPr>
          <p:cNvPicPr>
            <a:picLocks noGrp="1" noChangeAspect="1"/>
          </p:cNvPicPr>
          <p:nvPr>
            <p:ph type="pic" idx="1"/>
          </p:nvPr>
        </p:nvPicPr>
        <p:blipFill rotWithShape="1">
          <a:blip r:embed="rId4"/>
          <a:srcRect l="75" t="1628" r="75" b="-1"/>
          <a:stretch/>
        </p:blipFill>
        <p:spPr>
          <a:xfrm>
            <a:off x="7769712" y="831850"/>
            <a:ext cx="10291739" cy="7920000"/>
          </a:xfrm>
          <a:prstGeom prst="rect">
            <a:avLst/>
          </a:prstGeom>
        </p:spPr>
      </p:pic>
      <p:pic>
        <p:nvPicPr>
          <p:cNvPr id="13" name="Picture 12">
            <a:extLst>
              <a:ext uri="{FF2B5EF4-FFF2-40B4-BE49-F238E27FC236}">
                <a16:creationId xmlns:a16="http://schemas.microsoft.com/office/drawing/2014/main" id="{689BB370-CEF0-37EA-73C6-74921BAC64EA}"/>
              </a:ext>
            </a:extLst>
          </p:cNvPr>
          <p:cNvPicPr>
            <a:picLocks noChangeAspect="1"/>
          </p:cNvPicPr>
          <p:nvPr/>
        </p:nvPicPr>
        <p:blipFill>
          <a:blip r:embed="rId5"/>
          <a:stretch>
            <a:fillRect/>
          </a:stretch>
        </p:blipFill>
        <p:spPr>
          <a:xfrm>
            <a:off x="7723056" y="2076268"/>
            <a:ext cx="10338395" cy="5187995"/>
          </a:xfrm>
          <a:prstGeom prst="rect">
            <a:avLst/>
          </a:prstGeom>
        </p:spPr>
      </p:pic>
    </p:spTree>
    <p:custDataLst>
      <p:tags r:id="rId1"/>
    </p:custDataLst>
    <p:extLst>
      <p:ext uri="{BB962C8B-B14F-4D97-AF65-F5344CB8AC3E}">
        <p14:creationId xmlns:p14="http://schemas.microsoft.com/office/powerpoint/2010/main" val="2583596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FF5EE-6131-7D80-4BE9-449CD6A280B7}"/>
              </a:ext>
            </a:extLst>
          </p:cNvPr>
          <p:cNvSpPr>
            <a:spLocks noGrp="1"/>
          </p:cNvSpPr>
          <p:nvPr>
            <p:ph type="title"/>
          </p:nvPr>
        </p:nvSpPr>
        <p:spPr>
          <a:xfrm>
            <a:off x="538276" y="546375"/>
            <a:ext cx="6613157" cy="966475"/>
          </a:xfrm>
        </p:spPr>
        <p:txBody>
          <a:bodyPr/>
          <a:lstStyle/>
          <a:p>
            <a:r>
              <a:rPr lang="en-GB" dirty="0"/>
              <a:t>Simple CLD</a:t>
            </a:r>
          </a:p>
        </p:txBody>
      </p:sp>
      <p:pic>
        <p:nvPicPr>
          <p:cNvPr id="7" name="Content Placeholder 6" descr="A close-up of a black text&#10;&#10;Description automatically generated">
            <a:extLst>
              <a:ext uri="{FF2B5EF4-FFF2-40B4-BE49-F238E27FC236}">
                <a16:creationId xmlns:a16="http://schemas.microsoft.com/office/drawing/2014/main" id="{4D0E2D9E-224D-9E60-2CB2-986EEA9B668E}"/>
              </a:ext>
            </a:extLst>
          </p:cNvPr>
          <p:cNvPicPr>
            <a:picLocks noGrp="1" noChangeAspect="1"/>
          </p:cNvPicPr>
          <p:nvPr>
            <p:ph idx="1"/>
          </p:nvPr>
        </p:nvPicPr>
        <p:blipFill>
          <a:blip r:embed="rId3"/>
          <a:stretch>
            <a:fillRect/>
          </a:stretch>
        </p:blipFill>
        <p:spPr>
          <a:xfrm>
            <a:off x="11327035" y="3884214"/>
            <a:ext cx="6222737" cy="1774251"/>
          </a:xfrm>
        </p:spPr>
      </p:pic>
      <p:sp>
        <p:nvSpPr>
          <p:cNvPr id="5" name="Content Placeholder 2">
            <a:extLst>
              <a:ext uri="{FF2B5EF4-FFF2-40B4-BE49-F238E27FC236}">
                <a16:creationId xmlns:a16="http://schemas.microsoft.com/office/drawing/2014/main" id="{1E22ACFA-83E4-5BA4-A207-2C6ACD983D22}"/>
              </a:ext>
            </a:extLst>
          </p:cNvPr>
          <p:cNvSpPr txBox="1">
            <a:spLocks/>
          </p:cNvSpPr>
          <p:nvPr/>
        </p:nvSpPr>
        <p:spPr>
          <a:xfrm>
            <a:off x="535432" y="1678618"/>
            <a:ext cx="10148518" cy="7783787"/>
          </a:xfrm>
          <a:prstGeom prst="rect">
            <a:avLst/>
          </a:prstGeom>
        </p:spPr>
        <p:txBody>
          <a:bodyPr vert="horz" lIns="91440" tIns="45720" rIns="91440" bIns="45720" rtlCol="0" anchor="t">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42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9pPr>
          </a:lstStyle>
          <a:p>
            <a:r>
              <a:rPr lang="en-GB" sz="4200" dirty="0"/>
              <a:t>The population of X is dependent on births and deaths</a:t>
            </a:r>
          </a:p>
          <a:p>
            <a:endParaRPr lang="en-GB" sz="2800" dirty="0">
              <a:cs typeface="Arial"/>
            </a:endParaRPr>
          </a:p>
          <a:p>
            <a:r>
              <a:rPr lang="en-GB" sz="4200" dirty="0"/>
              <a:t>As births increase population increases</a:t>
            </a:r>
          </a:p>
          <a:p>
            <a:r>
              <a:rPr lang="en-GB" sz="4200" dirty="0"/>
              <a:t>As population increases births increase </a:t>
            </a:r>
          </a:p>
          <a:p>
            <a:pPr lvl="1"/>
            <a:r>
              <a:rPr lang="en-GB" sz="3600" dirty="0"/>
              <a:t>Reinforcing loop</a:t>
            </a:r>
          </a:p>
          <a:p>
            <a:endParaRPr lang="en-GB" sz="2400" dirty="0">
              <a:cs typeface="Arial"/>
            </a:endParaRPr>
          </a:p>
          <a:p>
            <a:r>
              <a:rPr lang="en-GB" sz="4200" dirty="0"/>
              <a:t>As population increases deaths increase </a:t>
            </a:r>
          </a:p>
          <a:p>
            <a:r>
              <a:rPr lang="en-GB" sz="4200" dirty="0"/>
              <a:t>As death increases population decreases</a:t>
            </a:r>
          </a:p>
          <a:p>
            <a:pPr lvl="1"/>
            <a:r>
              <a:rPr lang="en-GB" sz="3600" dirty="0"/>
              <a:t>Balancing loop</a:t>
            </a:r>
          </a:p>
        </p:txBody>
      </p:sp>
    </p:spTree>
    <p:extLst>
      <p:ext uri="{BB962C8B-B14F-4D97-AF65-F5344CB8AC3E}">
        <p14:creationId xmlns:p14="http://schemas.microsoft.com/office/powerpoint/2010/main" val="388851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2FE68-5001-CE15-3CD5-2169A5158B06}"/>
              </a:ext>
            </a:extLst>
          </p:cNvPr>
          <p:cNvSpPr>
            <a:spLocks noGrp="1"/>
          </p:cNvSpPr>
          <p:nvPr>
            <p:ph type="title"/>
          </p:nvPr>
        </p:nvSpPr>
        <p:spPr>
          <a:xfrm>
            <a:off x="544145" y="299333"/>
            <a:ext cx="17198238" cy="1171208"/>
          </a:xfrm>
        </p:spPr>
        <p:txBody>
          <a:bodyPr/>
          <a:lstStyle/>
          <a:p>
            <a:r>
              <a:rPr lang="en-GB" dirty="0"/>
              <a:t>CLD notation</a:t>
            </a:r>
          </a:p>
        </p:txBody>
      </p:sp>
      <p:graphicFrame>
        <p:nvGraphicFramePr>
          <p:cNvPr id="5" name="Table 5">
            <a:extLst>
              <a:ext uri="{FF2B5EF4-FFF2-40B4-BE49-F238E27FC236}">
                <a16:creationId xmlns:a16="http://schemas.microsoft.com/office/drawing/2014/main" id="{BE385B59-667B-C094-8D2D-6B0C23130759}"/>
              </a:ext>
            </a:extLst>
          </p:cNvPr>
          <p:cNvGraphicFramePr>
            <a:graphicFrameLocks noGrp="1"/>
          </p:cNvGraphicFramePr>
          <p:nvPr>
            <p:ph idx="1"/>
            <p:extLst>
              <p:ext uri="{D42A27DB-BD31-4B8C-83A1-F6EECF244321}">
                <p14:modId xmlns:p14="http://schemas.microsoft.com/office/powerpoint/2010/main" val="451341242"/>
              </p:ext>
            </p:extLst>
          </p:nvPr>
        </p:nvGraphicFramePr>
        <p:xfrm>
          <a:off x="544145" y="1872274"/>
          <a:ext cx="17198974" cy="4896000"/>
        </p:xfrm>
        <a:graphic>
          <a:graphicData uri="http://schemas.openxmlformats.org/drawingml/2006/table">
            <a:tbl>
              <a:tblPr firstRow="1" bandRow="1">
                <a:tableStyleId>{1FECB4D8-DB02-4DC6-A0A2-4F2EBAE1DC90}</a:tableStyleId>
              </a:tblPr>
              <a:tblGrid>
                <a:gridCol w="2950855">
                  <a:extLst>
                    <a:ext uri="{9D8B030D-6E8A-4147-A177-3AD203B41FA5}">
                      <a16:colId xmlns:a16="http://schemas.microsoft.com/office/drawing/2014/main" val="3295158382"/>
                    </a:ext>
                  </a:extLst>
                </a:gridCol>
                <a:gridCol w="14248119">
                  <a:extLst>
                    <a:ext uri="{9D8B030D-6E8A-4147-A177-3AD203B41FA5}">
                      <a16:colId xmlns:a16="http://schemas.microsoft.com/office/drawing/2014/main" val="1869022414"/>
                    </a:ext>
                  </a:extLst>
                </a:gridCol>
              </a:tblGrid>
              <a:tr h="612000">
                <a:tc>
                  <a:txBody>
                    <a:bodyPr/>
                    <a:lstStyle/>
                    <a:p>
                      <a:pPr algn="ctr"/>
                      <a:r>
                        <a:rPr lang="en-GB" dirty="0"/>
                        <a:t>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dirty="0"/>
                        <a:t>Meaning</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67313622"/>
                  </a:ext>
                </a:extLst>
              </a:tr>
              <a:tr h="612000">
                <a:tc>
                  <a:txBody>
                    <a:bodyPr/>
                    <a:lstStyle/>
                    <a:p>
                      <a:pPr algn="ctr"/>
                      <a:r>
                        <a:rPr lang="en-GB" dirty="0"/>
                        <a:t>No symbol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1" dirty="0"/>
                        <a:t>Variable </a:t>
                      </a:r>
                      <a:r>
                        <a:rPr lang="en-GB" dirty="0"/>
                        <a:t>– a variable that has influence on another variable</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4271741497"/>
                  </a:ext>
                </a:extLst>
              </a:tr>
              <a:tr h="612000">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1" dirty="0"/>
                        <a:t>Causal link </a:t>
                      </a:r>
                      <a:r>
                        <a:rPr lang="en-GB" dirty="0"/>
                        <a:t>- relationship</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1338806"/>
                  </a:ext>
                </a:extLst>
              </a:tr>
              <a:tr h="612000">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1" dirty="0"/>
                        <a:t>Positive causality </a:t>
                      </a:r>
                      <a:r>
                        <a:rPr lang="en-GB" dirty="0"/>
                        <a:t>– proportional relationship</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662315388"/>
                  </a:ext>
                </a:extLst>
              </a:tr>
              <a:tr h="612000">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1" dirty="0"/>
                        <a:t>Negative causality </a:t>
                      </a:r>
                      <a:r>
                        <a:rPr lang="en-GB" dirty="0"/>
                        <a:t>– indirectly proportional relationship</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321618927"/>
                  </a:ext>
                </a:extLst>
              </a:tr>
              <a:tr h="612000">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1" dirty="0"/>
                        <a:t>Reinforcing loop </a:t>
                      </a:r>
                      <a:r>
                        <a:rPr lang="en-GB" dirty="0"/>
                        <a:t>– compounded change</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03508481"/>
                  </a:ext>
                </a:extLst>
              </a:tr>
              <a:tr h="612000">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GB" b="1" dirty="0"/>
                        <a:t>Balancing loop </a:t>
                      </a:r>
                      <a:r>
                        <a:rPr lang="en-GB" dirty="0"/>
                        <a:t>– change becomes stabilised</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729485575"/>
                  </a:ext>
                </a:extLst>
              </a:tr>
              <a:tr h="612000">
                <a:tc>
                  <a:txBody>
                    <a:bodyPr/>
                    <a:lstStyle/>
                    <a:p>
                      <a:pPr algn="ctr"/>
                      <a:endParaRPr lang="en-GB"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b="1" dirty="0"/>
                        <a:t>Time delay</a:t>
                      </a:r>
                      <a:r>
                        <a:rPr lang="en-GB" dirty="0"/>
                        <a:t>– causality occurs after hitting a threshold</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145589021"/>
                  </a:ext>
                </a:extLst>
              </a:tr>
            </a:tbl>
          </a:graphicData>
        </a:graphic>
      </p:graphicFrame>
      <p:pic>
        <p:nvPicPr>
          <p:cNvPr id="11" name="Picture 10">
            <a:extLst>
              <a:ext uri="{FF2B5EF4-FFF2-40B4-BE49-F238E27FC236}">
                <a16:creationId xmlns:a16="http://schemas.microsoft.com/office/drawing/2014/main" id="{72185BAC-42EA-0B8B-A6EC-95C60F6EBA02}"/>
              </a:ext>
            </a:extLst>
          </p:cNvPr>
          <p:cNvPicPr>
            <a:picLocks noChangeAspect="1"/>
          </p:cNvPicPr>
          <p:nvPr/>
        </p:nvPicPr>
        <p:blipFill>
          <a:blip r:embed="rId3"/>
          <a:stretch>
            <a:fillRect/>
          </a:stretch>
        </p:blipFill>
        <p:spPr>
          <a:xfrm>
            <a:off x="1230584" y="3114857"/>
            <a:ext cx="1295491" cy="576000"/>
          </a:xfrm>
          <a:prstGeom prst="rect">
            <a:avLst/>
          </a:prstGeom>
        </p:spPr>
      </p:pic>
      <p:pic>
        <p:nvPicPr>
          <p:cNvPr id="12" name="Picture 11">
            <a:extLst>
              <a:ext uri="{FF2B5EF4-FFF2-40B4-BE49-F238E27FC236}">
                <a16:creationId xmlns:a16="http://schemas.microsoft.com/office/drawing/2014/main" id="{D53921E4-3475-73F7-D755-B00BD6FD3D11}"/>
              </a:ext>
            </a:extLst>
          </p:cNvPr>
          <p:cNvPicPr>
            <a:picLocks noChangeAspect="1"/>
          </p:cNvPicPr>
          <p:nvPr/>
        </p:nvPicPr>
        <p:blipFill>
          <a:blip r:embed="rId4"/>
          <a:stretch>
            <a:fillRect/>
          </a:stretch>
        </p:blipFill>
        <p:spPr>
          <a:xfrm>
            <a:off x="1137976" y="3725577"/>
            <a:ext cx="1480707" cy="576000"/>
          </a:xfrm>
          <a:prstGeom prst="rect">
            <a:avLst/>
          </a:prstGeom>
        </p:spPr>
      </p:pic>
      <p:pic>
        <p:nvPicPr>
          <p:cNvPr id="13" name="Picture 12">
            <a:extLst>
              <a:ext uri="{FF2B5EF4-FFF2-40B4-BE49-F238E27FC236}">
                <a16:creationId xmlns:a16="http://schemas.microsoft.com/office/drawing/2014/main" id="{0E2862EC-6FB8-40FD-D97F-2F93D999D635}"/>
              </a:ext>
            </a:extLst>
          </p:cNvPr>
          <p:cNvPicPr>
            <a:picLocks noChangeAspect="1"/>
          </p:cNvPicPr>
          <p:nvPr/>
        </p:nvPicPr>
        <p:blipFill>
          <a:blip r:embed="rId5"/>
          <a:stretch>
            <a:fillRect/>
          </a:stretch>
        </p:blipFill>
        <p:spPr>
          <a:xfrm>
            <a:off x="1126273" y="4336297"/>
            <a:ext cx="1504113" cy="576000"/>
          </a:xfrm>
          <a:prstGeom prst="rect">
            <a:avLst/>
          </a:prstGeom>
        </p:spPr>
      </p:pic>
      <p:pic>
        <p:nvPicPr>
          <p:cNvPr id="14" name="Picture 13">
            <a:extLst>
              <a:ext uri="{FF2B5EF4-FFF2-40B4-BE49-F238E27FC236}">
                <a16:creationId xmlns:a16="http://schemas.microsoft.com/office/drawing/2014/main" id="{2E6261E2-CAF2-F4F7-0DC4-A815F7D6BD0B}"/>
              </a:ext>
            </a:extLst>
          </p:cNvPr>
          <p:cNvPicPr>
            <a:picLocks noChangeAspect="1"/>
          </p:cNvPicPr>
          <p:nvPr/>
        </p:nvPicPr>
        <p:blipFill>
          <a:blip r:embed="rId6"/>
          <a:stretch>
            <a:fillRect/>
          </a:stretch>
        </p:blipFill>
        <p:spPr>
          <a:xfrm>
            <a:off x="1610174" y="4947017"/>
            <a:ext cx="536311" cy="576000"/>
          </a:xfrm>
          <a:prstGeom prst="rect">
            <a:avLst/>
          </a:prstGeom>
        </p:spPr>
      </p:pic>
      <p:pic>
        <p:nvPicPr>
          <p:cNvPr id="15" name="Picture 14">
            <a:extLst>
              <a:ext uri="{FF2B5EF4-FFF2-40B4-BE49-F238E27FC236}">
                <a16:creationId xmlns:a16="http://schemas.microsoft.com/office/drawing/2014/main" id="{AE7A1D49-71A3-464C-79EB-5EBC3F53C68E}"/>
              </a:ext>
            </a:extLst>
          </p:cNvPr>
          <p:cNvPicPr>
            <a:picLocks noChangeAspect="1"/>
          </p:cNvPicPr>
          <p:nvPr/>
        </p:nvPicPr>
        <p:blipFill>
          <a:blip r:embed="rId7"/>
          <a:stretch>
            <a:fillRect/>
          </a:stretch>
        </p:blipFill>
        <p:spPr>
          <a:xfrm>
            <a:off x="1568958" y="5566851"/>
            <a:ext cx="577527" cy="537632"/>
          </a:xfrm>
          <a:prstGeom prst="rect">
            <a:avLst/>
          </a:prstGeom>
        </p:spPr>
      </p:pic>
      <p:pic>
        <p:nvPicPr>
          <p:cNvPr id="16" name="Picture 15">
            <a:extLst>
              <a:ext uri="{FF2B5EF4-FFF2-40B4-BE49-F238E27FC236}">
                <a16:creationId xmlns:a16="http://schemas.microsoft.com/office/drawing/2014/main" id="{F89D362B-D440-C45F-5544-206F41D201A6}"/>
              </a:ext>
            </a:extLst>
          </p:cNvPr>
          <p:cNvPicPr>
            <a:picLocks noChangeAspect="1"/>
          </p:cNvPicPr>
          <p:nvPr/>
        </p:nvPicPr>
        <p:blipFill>
          <a:blip r:embed="rId8"/>
          <a:stretch>
            <a:fillRect/>
          </a:stretch>
        </p:blipFill>
        <p:spPr>
          <a:xfrm>
            <a:off x="1433100" y="6168457"/>
            <a:ext cx="890459" cy="576000"/>
          </a:xfrm>
          <a:prstGeom prst="rect">
            <a:avLst/>
          </a:prstGeom>
        </p:spPr>
      </p:pic>
      <p:grpSp>
        <p:nvGrpSpPr>
          <p:cNvPr id="30" name="Group 29">
            <a:extLst>
              <a:ext uri="{FF2B5EF4-FFF2-40B4-BE49-F238E27FC236}">
                <a16:creationId xmlns:a16="http://schemas.microsoft.com/office/drawing/2014/main" id="{8C50E6B7-81F6-EA6F-0EA6-E2D0C5EFF8FB}"/>
              </a:ext>
            </a:extLst>
          </p:cNvPr>
          <p:cNvGrpSpPr/>
          <p:nvPr/>
        </p:nvGrpSpPr>
        <p:grpSpPr>
          <a:xfrm>
            <a:off x="5299639" y="7720506"/>
            <a:ext cx="1800000" cy="1800000"/>
            <a:chOff x="-3034792" y="4276073"/>
            <a:chExt cx="1800000" cy="1800000"/>
          </a:xfrm>
        </p:grpSpPr>
        <p:cxnSp>
          <p:nvCxnSpPr>
            <p:cNvPr id="20" name="Straight Arrow Connector 19">
              <a:extLst>
                <a:ext uri="{FF2B5EF4-FFF2-40B4-BE49-F238E27FC236}">
                  <a16:creationId xmlns:a16="http://schemas.microsoft.com/office/drawing/2014/main" id="{5858518D-3DE5-704A-0C81-D16749C0BF41}"/>
                </a:ext>
              </a:extLst>
            </p:cNvPr>
            <p:cNvCxnSpPr/>
            <p:nvPr/>
          </p:nvCxnSpPr>
          <p:spPr>
            <a:xfrm flipV="1">
              <a:off x="-2999232" y="4276073"/>
              <a:ext cx="0" cy="1800000"/>
            </a:xfrm>
            <a:prstGeom prst="straightConnector1">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1" name="Straight Arrow Connector 20">
              <a:extLst>
                <a:ext uri="{FF2B5EF4-FFF2-40B4-BE49-F238E27FC236}">
                  <a16:creationId xmlns:a16="http://schemas.microsoft.com/office/drawing/2014/main" id="{04EAE594-EBDF-503E-4C88-9A42BB6780BD}"/>
                </a:ext>
              </a:extLst>
            </p:cNvPr>
            <p:cNvCxnSpPr>
              <a:cxnSpLocks/>
            </p:cNvCxnSpPr>
            <p:nvPr/>
          </p:nvCxnSpPr>
          <p:spPr>
            <a:xfrm rot="5400000" flipV="1">
              <a:off x="-2134792" y="5164450"/>
              <a:ext cx="0" cy="1800000"/>
            </a:xfrm>
            <a:prstGeom prst="straightConnector1">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2" name="Freeform: Shape 21">
              <a:extLst>
                <a:ext uri="{FF2B5EF4-FFF2-40B4-BE49-F238E27FC236}">
                  <a16:creationId xmlns:a16="http://schemas.microsoft.com/office/drawing/2014/main" id="{9FE249BD-4336-C40F-E9E3-87810F7C5339}"/>
                </a:ext>
              </a:extLst>
            </p:cNvPr>
            <p:cNvSpPr/>
            <p:nvPr/>
          </p:nvSpPr>
          <p:spPr>
            <a:xfrm>
              <a:off x="-2980944" y="4310793"/>
              <a:ext cx="1746152" cy="1687671"/>
            </a:xfrm>
            <a:custGeom>
              <a:avLst/>
              <a:gdLst>
                <a:gd name="connsiteX0" fmla="*/ 0 w 1847088"/>
                <a:gd name="connsiteY0" fmla="*/ 914400 h 914400"/>
                <a:gd name="connsiteX1" fmla="*/ 548640 w 1847088"/>
                <a:gd name="connsiteY1" fmla="*/ 731520 h 914400"/>
                <a:gd name="connsiteX2" fmla="*/ 1207008 w 1847088"/>
                <a:gd name="connsiteY2" fmla="*/ 475488 h 914400"/>
                <a:gd name="connsiteX3" fmla="*/ 1847088 w 1847088"/>
                <a:gd name="connsiteY3" fmla="*/ 0 h 914400"/>
              </a:gdLst>
              <a:ahLst/>
              <a:cxnLst>
                <a:cxn ang="0">
                  <a:pos x="connsiteX0" y="connsiteY0"/>
                </a:cxn>
                <a:cxn ang="0">
                  <a:pos x="connsiteX1" y="connsiteY1"/>
                </a:cxn>
                <a:cxn ang="0">
                  <a:pos x="connsiteX2" y="connsiteY2"/>
                </a:cxn>
                <a:cxn ang="0">
                  <a:pos x="connsiteX3" y="connsiteY3"/>
                </a:cxn>
              </a:cxnLst>
              <a:rect l="l" t="t" r="r" b="b"/>
              <a:pathLst>
                <a:path w="1847088" h="914400">
                  <a:moveTo>
                    <a:pt x="0" y="914400"/>
                  </a:moveTo>
                  <a:cubicBezTo>
                    <a:pt x="173736" y="859536"/>
                    <a:pt x="347472" y="804672"/>
                    <a:pt x="548640" y="731520"/>
                  </a:cubicBezTo>
                  <a:cubicBezTo>
                    <a:pt x="749808" y="658368"/>
                    <a:pt x="990600" y="597408"/>
                    <a:pt x="1207008" y="475488"/>
                  </a:cubicBezTo>
                  <a:cubicBezTo>
                    <a:pt x="1423416" y="353568"/>
                    <a:pt x="1676400" y="213360"/>
                    <a:pt x="1847088" y="0"/>
                  </a:cubicBezTo>
                </a:path>
              </a:pathLst>
            </a:custGeom>
          </p:spPr>
          <p:style>
            <a:lnRef idx="3">
              <a:schemeClr val="accent1"/>
            </a:lnRef>
            <a:fillRef idx="0">
              <a:schemeClr val="accent1"/>
            </a:fillRef>
            <a:effectRef idx="2">
              <a:schemeClr val="accent1"/>
            </a:effectRef>
            <a:fontRef idx="minor">
              <a:schemeClr val="tx1"/>
            </a:fontRef>
          </p:style>
          <p:txBody>
            <a:bodyPr rtlCol="0" anchor="ctr"/>
            <a:lstStyle/>
            <a:p>
              <a:pPr algn="ctr"/>
              <a:endParaRPr lang="en-GB"/>
            </a:p>
          </p:txBody>
        </p:sp>
      </p:grpSp>
      <p:grpSp>
        <p:nvGrpSpPr>
          <p:cNvPr id="29" name="Group 28">
            <a:extLst>
              <a:ext uri="{FF2B5EF4-FFF2-40B4-BE49-F238E27FC236}">
                <a16:creationId xmlns:a16="http://schemas.microsoft.com/office/drawing/2014/main" id="{E809C1E0-E1B2-9FD5-49BE-2ED4495192AF}"/>
              </a:ext>
            </a:extLst>
          </p:cNvPr>
          <p:cNvGrpSpPr/>
          <p:nvPr/>
        </p:nvGrpSpPr>
        <p:grpSpPr>
          <a:xfrm>
            <a:off x="9198095" y="7720506"/>
            <a:ext cx="1848781" cy="1800000"/>
            <a:chOff x="9090152" y="7461883"/>
            <a:chExt cx="1848781" cy="1800000"/>
          </a:xfrm>
        </p:grpSpPr>
        <p:cxnSp>
          <p:nvCxnSpPr>
            <p:cNvPr id="23" name="Straight Arrow Connector 22">
              <a:extLst>
                <a:ext uri="{FF2B5EF4-FFF2-40B4-BE49-F238E27FC236}">
                  <a16:creationId xmlns:a16="http://schemas.microsoft.com/office/drawing/2014/main" id="{5D74D312-8A2A-93B1-8ECC-4B5DC16519E0}"/>
                </a:ext>
              </a:extLst>
            </p:cNvPr>
            <p:cNvCxnSpPr>
              <a:cxnSpLocks/>
            </p:cNvCxnSpPr>
            <p:nvPr/>
          </p:nvCxnSpPr>
          <p:spPr>
            <a:xfrm flipV="1">
              <a:off x="9125712" y="7461883"/>
              <a:ext cx="0" cy="1800000"/>
            </a:xfrm>
            <a:prstGeom prst="straightConnector1">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4" name="Straight Arrow Connector 23">
              <a:extLst>
                <a:ext uri="{FF2B5EF4-FFF2-40B4-BE49-F238E27FC236}">
                  <a16:creationId xmlns:a16="http://schemas.microsoft.com/office/drawing/2014/main" id="{B8E3E3E0-243A-27A2-E80E-915EAFA27514}"/>
                </a:ext>
              </a:extLst>
            </p:cNvPr>
            <p:cNvCxnSpPr>
              <a:cxnSpLocks/>
            </p:cNvCxnSpPr>
            <p:nvPr/>
          </p:nvCxnSpPr>
          <p:spPr>
            <a:xfrm rot="5400000" flipV="1">
              <a:off x="9990152" y="8350260"/>
              <a:ext cx="0" cy="1800000"/>
            </a:xfrm>
            <a:prstGeom prst="straightConnector1">
              <a:avLst/>
            </a:prstGeom>
            <a:ln w="7620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8" name="Freeform: Shape 27">
              <a:extLst>
                <a:ext uri="{FF2B5EF4-FFF2-40B4-BE49-F238E27FC236}">
                  <a16:creationId xmlns:a16="http://schemas.microsoft.com/office/drawing/2014/main" id="{10DE9A7E-98C1-C516-0B5E-6A2428BC884E}"/>
                </a:ext>
              </a:extLst>
            </p:cNvPr>
            <p:cNvSpPr/>
            <p:nvPr/>
          </p:nvSpPr>
          <p:spPr>
            <a:xfrm>
              <a:off x="9169400" y="8017936"/>
              <a:ext cx="1769533" cy="1185332"/>
            </a:xfrm>
            <a:custGeom>
              <a:avLst/>
              <a:gdLst>
                <a:gd name="connsiteX0" fmla="*/ 0 w 1769533"/>
                <a:gd name="connsiteY0" fmla="*/ 934005 h 934005"/>
                <a:gd name="connsiteX1" fmla="*/ 279400 w 1769533"/>
                <a:gd name="connsiteY1" fmla="*/ 366738 h 934005"/>
                <a:gd name="connsiteX2" fmla="*/ 508000 w 1769533"/>
                <a:gd name="connsiteY2" fmla="*/ 36538 h 934005"/>
                <a:gd name="connsiteX3" fmla="*/ 1769533 w 1769533"/>
                <a:gd name="connsiteY3" fmla="*/ 11138 h 934005"/>
                <a:gd name="connsiteX0" fmla="*/ 0 w 1769533"/>
                <a:gd name="connsiteY0" fmla="*/ 934005 h 934005"/>
                <a:gd name="connsiteX1" fmla="*/ 228600 w 1769533"/>
                <a:gd name="connsiteY1" fmla="*/ 366738 h 934005"/>
                <a:gd name="connsiteX2" fmla="*/ 508000 w 1769533"/>
                <a:gd name="connsiteY2" fmla="*/ 36538 h 934005"/>
                <a:gd name="connsiteX3" fmla="*/ 1769533 w 1769533"/>
                <a:gd name="connsiteY3" fmla="*/ 11138 h 934005"/>
              </a:gdLst>
              <a:ahLst/>
              <a:cxnLst>
                <a:cxn ang="0">
                  <a:pos x="connsiteX0" y="connsiteY0"/>
                </a:cxn>
                <a:cxn ang="0">
                  <a:pos x="connsiteX1" y="connsiteY1"/>
                </a:cxn>
                <a:cxn ang="0">
                  <a:pos x="connsiteX2" y="connsiteY2"/>
                </a:cxn>
                <a:cxn ang="0">
                  <a:pos x="connsiteX3" y="connsiteY3"/>
                </a:cxn>
              </a:cxnLst>
              <a:rect l="l" t="t" r="r" b="b"/>
              <a:pathLst>
                <a:path w="1769533" h="934005">
                  <a:moveTo>
                    <a:pt x="0" y="934005"/>
                  </a:moveTo>
                  <a:cubicBezTo>
                    <a:pt x="97366" y="725160"/>
                    <a:pt x="143933" y="516316"/>
                    <a:pt x="228600" y="366738"/>
                  </a:cubicBezTo>
                  <a:cubicBezTo>
                    <a:pt x="313267" y="217160"/>
                    <a:pt x="259645" y="95805"/>
                    <a:pt x="508000" y="36538"/>
                  </a:cubicBezTo>
                  <a:cubicBezTo>
                    <a:pt x="756356" y="-22729"/>
                    <a:pt x="1663700" y="6905"/>
                    <a:pt x="1769533" y="11138"/>
                  </a:cubicBezTo>
                </a:path>
              </a:pathLst>
            </a:cu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GB"/>
            </a:p>
          </p:txBody>
        </p:sp>
      </p:grpSp>
    </p:spTree>
    <p:extLst>
      <p:ext uri="{BB962C8B-B14F-4D97-AF65-F5344CB8AC3E}">
        <p14:creationId xmlns:p14="http://schemas.microsoft.com/office/powerpoint/2010/main" val="398188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C1C3-91EB-E7AC-08A2-00086F84599F}"/>
              </a:ext>
            </a:extLst>
          </p:cNvPr>
          <p:cNvSpPr>
            <a:spLocks noGrp="1"/>
          </p:cNvSpPr>
          <p:nvPr>
            <p:ph type="title"/>
          </p:nvPr>
        </p:nvSpPr>
        <p:spPr>
          <a:xfrm>
            <a:off x="544881" y="222821"/>
            <a:ext cx="17198238" cy="1459488"/>
          </a:xfrm>
        </p:spPr>
        <p:txBody>
          <a:bodyPr/>
          <a:lstStyle/>
          <a:p>
            <a:r>
              <a:rPr lang="en-GB" dirty="0"/>
              <a:t>Steps to building a CLD </a:t>
            </a:r>
          </a:p>
        </p:txBody>
      </p:sp>
      <p:sp>
        <p:nvSpPr>
          <p:cNvPr id="5" name="TextBox 4">
            <a:extLst>
              <a:ext uri="{FF2B5EF4-FFF2-40B4-BE49-F238E27FC236}">
                <a16:creationId xmlns:a16="http://schemas.microsoft.com/office/drawing/2014/main" id="{3EB3BC7A-2F7E-5DF3-15F6-C15ECB258F73}"/>
              </a:ext>
            </a:extLst>
          </p:cNvPr>
          <p:cNvSpPr txBox="1"/>
          <p:nvPr/>
        </p:nvSpPr>
        <p:spPr>
          <a:xfrm>
            <a:off x="547991" y="1477131"/>
            <a:ext cx="5309936" cy="707886"/>
          </a:xfrm>
          <a:prstGeom prst="rect">
            <a:avLst/>
          </a:prstGeom>
          <a:noFill/>
        </p:spPr>
        <p:txBody>
          <a:bodyPr wrap="square" rtlCol="0">
            <a:spAutoFit/>
          </a:bodyPr>
          <a:lstStyle/>
          <a:p>
            <a:r>
              <a:rPr lang="en-GB" sz="4000" dirty="0">
                <a:solidFill>
                  <a:schemeClr val="accent2">
                    <a:lumMod val="60000"/>
                    <a:lumOff val="40000"/>
                  </a:schemeClr>
                </a:solidFill>
              </a:rPr>
              <a:t>Step 1 – Mind dump</a:t>
            </a:r>
          </a:p>
        </p:txBody>
      </p:sp>
      <p:sp>
        <p:nvSpPr>
          <p:cNvPr id="6" name="TextBox 5">
            <a:extLst>
              <a:ext uri="{FF2B5EF4-FFF2-40B4-BE49-F238E27FC236}">
                <a16:creationId xmlns:a16="http://schemas.microsoft.com/office/drawing/2014/main" id="{01A16134-C868-9764-ED34-ED24C919FB3D}"/>
              </a:ext>
            </a:extLst>
          </p:cNvPr>
          <p:cNvSpPr txBox="1"/>
          <p:nvPr/>
        </p:nvSpPr>
        <p:spPr>
          <a:xfrm>
            <a:off x="27069339" y="761908"/>
            <a:ext cx="6045422" cy="707886"/>
          </a:xfrm>
          <a:prstGeom prst="rect">
            <a:avLst/>
          </a:prstGeom>
          <a:noFill/>
        </p:spPr>
        <p:txBody>
          <a:bodyPr wrap="square" rtlCol="0">
            <a:spAutoFit/>
          </a:bodyPr>
          <a:lstStyle/>
          <a:p>
            <a:r>
              <a:rPr lang="en-GB" sz="4000" dirty="0">
                <a:solidFill>
                  <a:schemeClr val="accent2">
                    <a:lumMod val="60000"/>
                    <a:lumOff val="40000"/>
                  </a:schemeClr>
                </a:solidFill>
              </a:rPr>
              <a:t>Step 2 – Split into themes</a:t>
            </a:r>
          </a:p>
        </p:txBody>
      </p:sp>
      <p:grpSp>
        <p:nvGrpSpPr>
          <p:cNvPr id="17" name="Group 16">
            <a:extLst>
              <a:ext uri="{FF2B5EF4-FFF2-40B4-BE49-F238E27FC236}">
                <a16:creationId xmlns:a16="http://schemas.microsoft.com/office/drawing/2014/main" id="{2C2A82F8-FFD3-61EE-C7F9-99AB0E22A79A}"/>
              </a:ext>
            </a:extLst>
          </p:cNvPr>
          <p:cNvGrpSpPr/>
          <p:nvPr/>
        </p:nvGrpSpPr>
        <p:grpSpPr>
          <a:xfrm>
            <a:off x="1536330" y="2317462"/>
            <a:ext cx="14451087" cy="6890584"/>
            <a:chOff x="1722942" y="1932574"/>
            <a:chExt cx="14451087" cy="6890584"/>
          </a:xfrm>
        </p:grpSpPr>
        <p:pic>
          <p:nvPicPr>
            <p:cNvPr id="4" name="Picture 3" descr="A black background with a black square&#10;&#10;Description automatically generated with medium confidence">
              <a:extLst>
                <a:ext uri="{FF2B5EF4-FFF2-40B4-BE49-F238E27FC236}">
                  <a16:creationId xmlns:a16="http://schemas.microsoft.com/office/drawing/2014/main" id="{892B5885-F457-4513-FA93-8C420258C2EE}"/>
                </a:ext>
              </a:extLst>
            </p:cNvPr>
            <p:cNvPicPr>
              <a:picLocks noChangeAspect="1"/>
            </p:cNvPicPr>
            <p:nvPr/>
          </p:nvPicPr>
          <p:blipFill>
            <a:blip r:embed="rId4"/>
            <a:stretch>
              <a:fillRect/>
            </a:stretch>
          </p:blipFill>
          <p:spPr>
            <a:xfrm>
              <a:off x="1722942" y="1932574"/>
              <a:ext cx="14451087" cy="6890584"/>
            </a:xfrm>
            <a:prstGeom prst="rect">
              <a:avLst/>
            </a:prstGeom>
          </p:spPr>
        </p:pic>
        <p:sp>
          <p:nvSpPr>
            <p:cNvPr id="16" name="TextBox 15">
              <a:extLst>
                <a:ext uri="{FF2B5EF4-FFF2-40B4-BE49-F238E27FC236}">
                  <a16:creationId xmlns:a16="http://schemas.microsoft.com/office/drawing/2014/main" id="{A71096DA-2746-2D64-3E0D-AF43B8AA88EC}"/>
                </a:ext>
              </a:extLst>
            </p:cNvPr>
            <p:cNvSpPr txBox="1"/>
            <p:nvPr/>
          </p:nvSpPr>
          <p:spPr>
            <a:xfrm>
              <a:off x="4972669" y="5869849"/>
              <a:ext cx="1236236" cy="430887"/>
            </a:xfrm>
            <a:prstGeom prst="rect">
              <a:avLst/>
            </a:prstGeom>
            <a:noFill/>
          </p:spPr>
          <p:txBody>
            <a:bodyPr wrap="none" rtlCol="0">
              <a:spAutoFit/>
            </a:bodyPr>
            <a:lstStyle/>
            <a:p>
              <a:r>
                <a:rPr lang="en-GB" sz="2200" dirty="0">
                  <a:solidFill>
                    <a:srgbClr val="020202"/>
                  </a:solidFill>
                  <a:latin typeface="Arial" panose="020B0604020202020204" pitchFamily="34" charset="0"/>
                  <a:cs typeface="Arial" panose="020B0604020202020204" pitchFamily="34" charset="0"/>
                </a:rPr>
                <a:t>Nutrition</a:t>
              </a:r>
            </a:p>
          </p:txBody>
        </p:sp>
      </p:grpSp>
    </p:spTree>
    <p:custDataLst>
      <p:tags r:id="rId1"/>
    </p:custDataLst>
    <p:extLst>
      <p:ext uri="{BB962C8B-B14F-4D97-AF65-F5344CB8AC3E}">
        <p14:creationId xmlns:p14="http://schemas.microsoft.com/office/powerpoint/2010/main" val="39291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colorful shapes and text&#10;&#10;Description automatically generated with medium confidence">
            <a:extLst>
              <a:ext uri="{FF2B5EF4-FFF2-40B4-BE49-F238E27FC236}">
                <a16:creationId xmlns:a16="http://schemas.microsoft.com/office/drawing/2014/main" id="{DF7A84FB-BB59-AE6D-D0A1-18D45E901758}"/>
              </a:ext>
            </a:extLst>
          </p:cNvPr>
          <p:cNvPicPr>
            <a:picLocks noChangeAspect="1"/>
          </p:cNvPicPr>
          <p:nvPr/>
        </p:nvPicPr>
        <p:blipFill rotWithShape="1">
          <a:blip r:embed="rId3"/>
          <a:srcRect t="1528"/>
          <a:stretch/>
        </p:blipFill>
        <p:spPr>
          <a:xfrm>
            <a:off x="1434889" y="1913164"/>
            <a:ext cx="14934864" cy="7682930"/>
          </a:xfrm>
          <a:prstGeom prst="rect">
            <a:avLst/>
          </a:prstGeom>
        </p:spPr>
      </p:pic>
      <p:sp>
        <p:nvSpPr>
          <p:cNvPr id="2" name="Title 1">
            <a:extLst>
              <a:ext uri="{FF2B5EF4-FFF2-40B4-BE49-F238E27FC236}">
                <a16:creationId xmlns:a16="http://schemas.microsoft.com/office/drawing/2014/main" id="{B006C1C3-91EB-E7AC-08A2-00086F84599F}"/>
              </a:ext>
            </a:extLst>
          </p:cNvPr>
          <p:cNvSpPr>
            <a:spLocks noGrp="1"/>
          </p:cNvSpPr>
          <p:nvPr>
            <p:ph type="title"/>
          </p:nvPr>
        </p:nvSpPr>
        <p:spPr>
          <a:xfrm>
            <a:off x="451575" y="316127"/>
            <a:ext cx="17198238" cy="876325"/>
          </a:xfrm>
        </p:spPr>
        <p:txBody>
          <a:bodyPr/>
          <a:lstStyle/>
          <a:p>
            <a:r>
              <a:rPr lang="en-GB" dirty="0"/>
              <a:t>Steps to building a CLD </a:t>
            </a:r>
          </a:p>
        </p:txBody>
      </p:sp>
      <p:sp>
        <p:nvSpPr>
          <p:cNvPr id="5" name="TextBox 4">
            <a:extLst>
              <a:ext uri="{FF2B5EF4-FFF2-40B4-BE49-F238E27FC236}">
                <a16:creationId xmlns:a16="http://schemas.microsoft.com/office/drawing/2014/main" id="{3EB3BC7A-2F7E-5DF3-15F6-C15ECB258F73}"/>
              </a:ext>
            </a:extLst>
          </p:cNvPr>
          <p:cNvSpPr txBox="1"/>
          <p:nvPr/>
        </p:nvSpPr>
        <p:spPr>
          <a:xfrm>
            <a:off x="-9875469" y="754009"/>
            <a:ext cx="5309936" cy="707886"/>
          </a:xfrm>
          <a:prstGeom prst="rect">
            <a:avLst/>
          </a:prstGeom>
          <a:noFill/>
        </p:spPr>
        <p:txBody>
          <a:bodyPr wrap="square" rtlCol="0">
            <a:spAutoFit/>
          </a:bodyPr>
          <a:lstStyle/>
          <a:p>
            <a:r>
              <a:rPr lang="en-GB" sz="4000" dirty="0">
                <a:solidFill>
                  <a:schemeClr val="accent2">
                    <a:lumMod val="60000"/>
                    <a:lumOff val="40000"/>
                  </a:schemeClr>
                </a:solidFill>
              </a:rPr>
              <a:t>Step 1 – Mind dump</a:t>
            </a:r>
          </a:p>
        </p:txBody>
      </p:sp>
      <p:sp>
        <p:nvSpPr>
          <p:cNvPr id="6" name="TextBox 5">
            <a:extLst>
              <a:ext uri="{FF2B5EF4-FFF2-40B4-BE49-F238E27FC236}">
                <a16:creationId xmlns:a16="http://schemas.microsoft.com/office/drawing/2014/main" id="{01A16134-C868-9764-ED34-ED24C919FB3D}"/>
              </a:ext>
            </a:extLst>
          </p:cNvPr>
          <p:cNvSpPr txBox="1"/>
          <p:nvPr/>
        </p:nvSpPr>
        <p:spPr>
          <a:xfrm>
            <a:off x="457267" y="1146796"/>
            <a:ext cx="6045422" cy="707886"/>
          </a:xfrm>
          <a:prstGeom prst="rect">
            <a:avLst/>
          </a:prstGeom>
          <a:noFill/>
        </p:spPr>
        <p:txBody>
          <a:bodyPr wrap="square" rtlCol="0">
            <a:spAutoFit/>
          </a:bodyPr>
          <a:lstStyle/>
          <a:p>
            <a:r>
              <a:rPr lang="en-GB" sz="4000" dirty="0">
                <a:solidFill>
                  <a:schemeClr val="accent2">
                    <a:lumMod val="60000"/>
                    <a:lumOff val="40000"/>
                  </a:schemeClr>
                </a:solidFill>
              </a:rPr>
              <a:t>Step 2 – Split into themes</a:t>
            </a:r>
          </a:p>
        </p:txBody>
      </p:sp>
      <p:grpSp>
        <p:nvGrpSpPr>
          <p:cNvPr id="17" name="Group 16">
            <a:extLst>
              <a:ext uri="{FF2B5EF4-FFF2-40B4-BE49-F238E27FC236}">
                <a16:creationId xmlns:a16="http://schemas.microsoft.com/office/drawing/2014/main" id="{2C2A82F8-FFD3-61EE-C7F9-99AB0E22A79A}"/>
              </a:ext>
            </a:extLst>
          </p:cNvPr>
          <p:cNvGrpSpPr/>
          <p:nvPr/>
        </p:nvGrpSpPr>
        <p:grpSpPr>
          <a:xfrm>
            <a:off x="1711279" y="2340788"/>
            <a:ext cx="14451087" cy="6890584"/>
            <a:chOff x="1722942" y="1932574"/>
            <a:chExt cx="14451087" cy="6890584"/>
          </a:xfrm>
        </p:grpSpPr>
        <p:pic>
          <p:nvPicPr>
            <p:cNvPr id="4" name="Picture 3" descr="A black background with a black square&#10;&#10;Description automatically generated with medium confidence">
              <a:extLst>
                <a:ext uri="{FF2B5EF4-FFF2-40B4-BE49-F238E27FC236}">
                  <a16:creationId xmlns:a16="http://schemas.microsoft.com/office/drawing/2014/main" id="{892B5885-F457-4513-FA93-8C420258C2EE}"/>
                </a:ext>
              </a:extLst>
            </p:cNvPr>
            <p:cNvPicPr>
              <a:picLocks noChangeAspect="1"/>
            </p:cNvPicPr>
            <p:nvPr/>
          </p:nvPicPr>
          <p:blipFill>
            <a:blip r:embed="rId4"/>
            <a:stretch>
              <a:fillRect/>
            </a:stretch>
          </p:blipFill>
          <p:spPr>
            <a:xfrm>
              <a:off x="1722942" y="1932574"/>
              <a:ext cx="14451087" cy="6890584"/>
            </a:xfrm>
            <a:prstGeom prst="rect">
              <a:avLst/>
            </a:prstGeom>
          </p:spPr>
        </p:pic>
        <p:sp>
          <p:nvSpPr>
            <p:cNvPr id="16" name="TextBox 15">
              <a:extLst>
                <a:ext uri="{FF2B5EF4-FFF2-40B4-BE49-F238E27FC236}">
                  <a16:creationId xmlns:a16="http://schemas.microsoft.com/office/drawing/2014/main" id="{A71096DA-2746-2D64-3E0D-AF43B8AA88EC}"/>
                </a:ext>
              </a:extLst>
            </p:cNvPr>
            <p:cNvSpPr txBox="1"/>
            <p:nvPr/>
          </p:nvSpPr>
          <p:spPr>
            <a:xfrm>
              <a:off x="4972669" y="5869849"/>
              <a:ext cx="1236236" cy="430887"/>
            </a:xfrm>
            <a:prstGeom prst="rect">
              <a:avLst/>
            </a:prstGeom>
            <a:noFill/>
          </p:spPr>
          <p:txBody>
            <a:bodyPr wrap="none" rtlCol="0">
              <a:spAutoFit/>
            </a:bodyPr>
            <a:lstStyle/>
            <a:p>
              <a:r>
                <a:rPr lang="en-GB" sz="2200" dirty="0">
                  <a:solidFill>
                    <a:srgbClr val="020202"/>
                  </a:solidFill>
                  <a:latin typeface="Arial" panose="020B0604020202020204" pitchFamily="34" charset="0"/>
                  <a:cs typeface="Arial" panose="020B0604020202020204" pitchFamily="34" charset="0"/>
                </a:rPr>
                <a:t>Nutrition</a:t>
              </a:r>
            </a:p>
          </p:txBody>
        </p:sp>
      </p:grpSp>
    </p:spTree>
    <p:extLst>
      <p:ext uri="{BB962C8B-B14F-4D97-AF65-F5344CB8AC3E}">
        <p14:creationId xmlns:p14="http://schemas.microsoft.com/office/powerpoint/2010/main" val="6979568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C1C3-91EB-E7AC-08A2-00086F84599F}"/>
              </a:ext>
            </a:extLst>
          </p:cNvPr>
          <p:cNvSpPr>
            <a:spLocks noGrp="1"/>
          </p:cNvSpPr>
          <p:nvPr>
            <p:ph type="title"/>
          </p:nvPr>
        </p:nvSpPr>
        <p:spPr>
          <a:xfrm>
            <a:off x="766483" y="166365"/>
            <a:ext cx="17198238" cy="1423718"/>
          </a:xfrm>
        </p:spPr>
        <p:txBody>
          <a:bodyPr/>
          <a:lstStyle/>
          <a:p>
            <a:r>
              <a:rPr lang="en-GB" dirty="0"/>
              <a:t>Steps to building a CLD</a:t>
            </a:r>
          </a:p>
        </p:txBody>
      </p:sp>
      <p:sp>
        <p:nvSpPr>
          <p:cNvPr id="3" name="TextBox 2">
            <a:extLst>
              <a:ext uri="{FF2B5EF4-FFF2-40B4-BE49-F238E27FC236}">
                <a16:creationId xmlns:a16="http://schemas.microsoft.com/office/drawing/2014/main" id="{CC54419B-E295-014C-D683-75CEBD60A804}"/>
              </a:ext>
            </a:extLst>
          </p:cNvPr>
          <p:cNvSpPr txBox="1"/>
          <p:nvPr/>
        </p:nvSpPr>
        <p:spPr>
          <a:xfrm>
            <a:off x="761779" y="1368676"/>
            <a:ext cx="8619591" cy="707886"/>
          </a:xfrm>
          <a:prstGeom prst="rect">
            <a:avLst/>
          </a:prstGeom>
          <a:noFill/>
        </p:spPr>
        <p:txBody>
          <a:bodyPr wrap="square" rtlCol="0">
            <a:spAutoFit/>
          </a:bodyPr>
          <a:lstStyle/>
          <a:p>
            <a:r>
              <a:rPr lang="en-GB" sz="4000" dirty="0">
                <a:solidFill>
                  <a:schemeClr val="accent2">
                    <a:lumMod val="60000"/>
                    <a:lumOff val="40000"/>
                  </a:schemeClr>
                </a:solidFill>
              </a:rPr>
              <a:t>Step 3 – Research Question/aims</a:t>
            </a:r>
          </a:p>
        </p:txBody>
      </p:sp>
      <p:sp>
        <p:nvSpPr>
          <p:cNvPr id="4" name="TextBox 3">
            <a:extLst>
              <a:ext uri="{FF2B5EF4-FFF2-40B4-BE49-F238E27FC236}">
                <a16:creationId xmlns:a16="http://schemas.microsoft.com/office/drawing/2014/main" id="{F51D874D-BEEC-8932-588E-037C06DBD1E1}"/>
              </a:ext>
            </a:extLst>
          </p:cNvPr>
          <p:cNvSpPr txBox="1"/>
          <p:nvPr/>
        </p:nvSpPr>
        <p:spPr>
          <a:xfrm>
            <a:off x="920959" y="2179056"/>
            <a:ext cx="14811845" cy="6555641"/>
          </a:xfrm>
          <a:prstGeom prst="rect">
            <a:avLst/>
          </a:prstGeom>
          <a:noFill/>
        </p:spPr>
        <p:txBody>
          <a:bodyPr wrap="square" rtlCol="0">
            <a:spAutoFit/>
          </a:bodyPr>
          <a:lstStyle/>
          <a:p>
            <a:pPr marL="571500" indent="-571500">
              <a:buFont typeface="Arial" panose="020B0604020202020204" pitchFamily="34" charset="0"/>
              <a:buChar char="•"/>
            </a:pPr>
            <a:r>
              <a:rPr lang="en-GB" sz="4200" dirty="0"/>
              <a:t>Determine the research question and aims to achieve from building the CLD </a:t>
            </a:r>
          </a:p>
          <a:p>
            <a:pPr marL="571500" indent="-571500">
              <a:buFont typeface="Arial" panose="020B0604020202020204" pitchFamily="34" charset="0"/>
              <a:buChar char="•"/>
            </a:pPr>
            <a:endParaRPr lang="en-GB" sz="4200" dirty="0"/>
          </a:p>
          <a:p>
            <a:pPr marL="571500" indent="-571500">
              <a:buFont typeface="Arial" panose="020B0604020202020204" pitchFamily="34" charset="0"/>
              <a:buChar char="•"/>
            </a:pPr>
            <a:r>
              <a:rPr lang="en-GB" sz="4200" dirty="0"/>
              <a:t>Think about what is the context of the system </a:t>
            </a:r>
          </a:p>
          <a:p>
            <a:pPr marL="571500" indent="-571500">
              <a:buFont typeface="Arial" panose="020B0604020202020204" pitchFamily="34" charset="0"/>
              <a:buChar char="•"/>
            </a:pPr>
            <a:endParaRPr lang="en-GB" sz="4200" dirty="0"/>
          </a:p>
          <a:p>
            <a:pPr marL="571500" indent="-571500">
              <a:buFont typeface="Arial" panose="020B0604020202020204" pitchFamily="34" charset="0"/>
              <a:buChar char="•"/>
            </a:pPr>
            <a:r>
              <a:rPr lang="en-GB" sz="4200" dirty="0"/>
              <a:t>Set the boundaries of the system </a:t>
            </a:r>
          </a:p>
          <a:p>
            <a:pPr marL="571500" indent="-571500">
              <a:buFont typeface="Arial" panose="020B0604020202020204" pitchFamily="34" charset="0"/>
              <a:buChar char="•"/>
            </a:pPr>
            <a:endParaRPr lang="en-GB" sz="4200" dirty="0"/>
          </a:p>
          <a:p>
            <a:pPr marL="571500" indent="-571500">
              <a:buFont typeface="Arial" panose="020B0604020202020204" pitchFamily="34" charset="0"/>
              <a:buChar char="•"/>
            </a:pPr>
            <a:r>
              <a:rPr lang="en-GB" sz="4200" dirty="0"/>
              <a:t>Select variables that answer the research question – variables that do not do this are outside the boundaries of the system</a:t>
            </a:r>
          </a:p>
        </p:txBody>
      </p:sp>
    </p:spTree>
    <p:extLst>
      <p:ext uri="{BB962C8B-B14F-4D97-AF65-F5344CB8AC3E}">
        <p14:creationId xmlns:p14="http://schemas.microsoft.com/office/powerpoint/2010/main" val="1480800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6C1C3-91EB-E7AC-08A2-00086F84599F}"/>
              </a:ext>
            </a:extLst>
          </p:cNvPr>
          <p:cNvSpPr>
            <a:spLocks noGrp="1"/>
          </p:cNvSpPr>
          <p:nvPr>
            <p:ph type="title"/>
          </p:nvPr>
        </p:nvSpPr>
        <p:spPr>
          <a:xfrm>
            <a:off x="603197" y="468830"/>
            <a:ext cx="17198238" cy="1459488"/>
          </a:xfrm>
        </p:spPr>
        <p:txBody>
          <a:bodyPr/>
          <a:lstStyle/>
          <a:p>
            <a:r>
              <a:rPr lang="en-GB" dirty="0"/>
              <a:t>Steps to building a CLD</a:t>
            </a:r>
          </a:p>
        </p:txBody>
      </p:sp>
      <p:sp>
        <p:nvSpPr>
          <p:cNvPr id="3" name="TextBox 2">
            <a:extLst>
              <a:ext uri="{FF2B5EF4-FFF2-40B4-BE49-F238E27FC236}">
                <a16:creationId xmlns:a16="http://schemas.microsoft.com/office/drawing/2014/main" id="{857B4228-222A-7335-493A-976F21CA52EB}"/>
              </a:ext>
            </a:extLst>
          </p:cNvPr>
          <p:cNvSpPr txBox="1"/>
          <p:nvPr/>
        </p:nvSpPr>
        <p:spPr>
          <a:xfrm>
            <a:off x="605119" y="1567753"/>
            <a:ext cx="8755778" cy="707886"/>
          </a:xfrm>
          <a:prstGeom prst="rect">
            <a:avLst/>
          </a:prstGeom>
          <a:noFill/>
        </p:spPr>
        <p:txBody>
          <a:bodyPr wrap="square" rtlCol="0">
            <a:spAutoFit/>
          </a:bodyPr>
          <a:lstStyle/>
          <a:p>
            <a:r>
              <a:rPr lang="en-GB" sz="4000" dirty="0">
                <a:solidFill>
                  <a:schemeClr val="accent2">
                    <a:lumMod val="60000"/>
                    <a:lumOff val="40000"/>
                  </a:schemeClr>
                </a:solidFill>
              </a:rPr>
              <a:t>Step 4 – Start drawing CLD iteratively</a:t>
            </a:r>
          </a:p>
        </p:txBody>
      </p:sp>
      <p:pic>
        <p:nvPicPr>
          <p:cNvPr id="7" name="Picture 6" descr="A green and black text on a white board&#10;&#10;Description automatically generated">
            <a:extLst>
              <a:ext uri="{FF2B5EF4-FFF2-40B4-BE49-F238E27FC236}">
                <a16:creationId xmlns:a16="http://schemas.microsoft.com/office/drawing/2014/main" id="{F703BA36-95DE-06B9-271E-364A24D75EB4}"/>
              </a:ext>
            </a:extLst>
          </p:cNvPr>
          <p:cNvPicPr>
            <a:picLocks noChangeAspect="1"/>
          </p:cNvPicPr>
          <p:nvPr/>
        </p:nvPicPr>
        <p:blipFill rotWithShape="1">
          <a:blip r:embed="rId3"/>
          <a:srcRect l="11285" t="22119" r="23855" b="37245"/>
          <a:stretch/>
        </p:blipFill>
        <p:spPr>
          <a:xfrm>
            <a:off x="1829544" y="2239247"/>
            <a:ext cx="14628912" cy="6480000"/>
          </a:xfrm>
          <a:prstGeom prst="rect">
            <a:avLst/>
          </a:prstGeom>
        </p:spPr>
      </p:pic>
    </p:spTree>
    <p:extLst>
      <p:ext uri="{BB962C8B-B14F-4D97-AF65-F5344CB8AC3E}">
        <p14:creationId xmlns:p14="http://schemas.microsoft.com/office/powerpoint/2010/main" val="4275419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71.6"/>
</p:tagLst>
</file>

<file path=ppt/tags/tag2.xml><?xml version="1.0" encoding="utf-8"?>
<p:tagLst xmlns:a="http://schemas.openxmlformats.org/drawingml/2006/main" xmlns:r="http://schemas.openxmlformats.org/officeDocument/2006/relationships" xmlns:p="http://schemas.openxmlformats.org/presentationml/2006/main">
  <p:tag name="TIMING" val="|20.6"/>
</p:tagLst>
</file>

<file path=ppt/theme/theme1.xml><?xml version="1.0" encoding="utf-8"?>
<a:theme xmlns:a="http://schemas.openxmlformats.org/drawingml/2006/main" name="Office Theme">
  <a:themeElements>
    <a:clrScheme name="NCRM">
      <a:dk1>
        <a:srgbClr val="545860"/>
      </a:dk1>
      <a:lt1>
        <a:srgbClr val="FFFFFF"/>
      </a:lt1>
      <a:dk2>
        <a:srgbClr val="545860"/>
      </a:dk2>
      <a:lt2>
        <a:srgbClr val="E7E6E6"/>
      </a:lt2>
      <a:accent1>
        <a:srgbClr val="5BC3F5"/>
      </a:accent1>
      <a:accent2>
        <a:srgbClr val="3A5CB7"/>
      </a:accent2>
      <a:accent3>
        <a:srgbClr val="FFB653"/>
      </a:accent3>
      <a:accent4>
        <a:srgbClr val="E56B59"/>
      </a:accent4>
      <a:accent5>
        <a:srgbClr val="545860"/>
      </a:accent5>
      <a:accent6>
        <a:srgbClr val="E7E6E6"/>
      </a:accent6>
      <a:hlink>
        <a:srgbClr val="3A5CB7"/>
      </a:hlink>
      <a:folHlink>
        <a:srgbClr val="E56B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A600451-2323-8640-8B92-977B474FAEB6}" vid="{1B9421E0-F233-9642-B89D-3A95E4A52F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12796</TotalTime>
  <Words>1167</Words>
  <Application>Microsoft Office PowerPoint</Application>
  <PresentationFormat>Custom</PresentationFormat>
  <Paragraphs>132</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Causal Loop Diagrams – part 1  Visualising connections between parts of systems   </vt:lpstr>
      <vt:lpstr>What are Causal Loop Diagrams (CLDs)?</vt:lpstr>
      <vt:lpstr>Why do CLDs?</vt:lpstr>
      <vt:lpstr>Simple CLD</vt:lpstr>
      <vt:lpstr>CLD notation</vt:lpstr>
      <vt:lpstr>Steps to building a CLD </vt:lpstr>
      <vt:lpstr>Steps to building a CLD </vt:lpstr>
      <vt:lpstr>Steps to building a CLD</vt:lpstr>
      <vt:lpstr>Steps to building a CLD</vt:lpstr>
      <vt:lpstr>Steps to building a CLD</vt:lpstr>
      <vt:lpstr>Steps to building a CLD</vt:lpstr>
      <vt:lpstr>Steps to building a CLD</vt:lpstr>
      <vt:lpstr>Steps to building a CLD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Blunt</dc:creator>
  <cp:lastModifiedBy>Gil Dekel</cp:lastModifiedBy>
  <cp:revision>39</cp:revision>
  <dcterms:created xsi:type="dcterms:W3CDTF">2020-05-12T14:44:09Z</dcterms:created>
  <dcterms:modified xsi:type="dcterms:W3CDTF">2024-09-04T07:55:49Z</dcterms:modified>
</cp:coreProperties>
</file>